
<file path=[Content_Types].xml><?xml version="1.0" encoding="utf-8"?>
<Types xmlns="http://schemas.openxmlformats.org/package/2006/content-types">
  <Default Extension="avi" ContentType="video/x-msvideo"/>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9"/>
  </p:notesMasterIdLst>
  <p:sldIdLst>
    <p:sldId id="256" r:id="rId2"/>
    <p:sldId id="258" r:id="rId3"/>
    <p:sldId id="327" r:id="rId4"/>
    <p:sldId id="330" r:id="rId5"/>
    <p:sldId id="320" r:id="rId6"/>
    <p:sldId id="282" r:id="rId7"/>
    <p:sldId id="331" r:id="rId8"/>
    <p:sldId id="319" r:id="rId9"/>
    <p:sldId id="264" r:id="rId10"/>
    <p:sldId id="321" r:id="rId11"/>
    <p:sldId id="335" r:id="rId12"/>
    <p:sldId id="334" r:id="rId13"/>
    <p:sldId id="323" r:id="rId14"/>
    <p:sldId id="325" r:id="rId15"/>
    <p:sldId id="324" r:id="rId16"/>
    <p:sldId id="289" r:id="rId17"/>
    <p:sldId id="329" r:id="rId18"/>
  </p:sldIdLst>
  <p:sldSz cx="9144000" cy="5143500" type="screen16x9"/>
  <p:notesSz cx="6858000" cy="9144000"/>
  <p:embeddedFontLst>
    <p:embeddedFont>
      <p:font typeface="georgia" panose="02040502050405020303" pitchFamily="18" charset="0"/>
      <p:regular r:id="rId20"/>
      <p:bold r:id="rId21"/>
      <p:italic r:id="rId22"/>
      <p:boldItalic r:id="rId23"/>
    </p:embeddedFont>
    <p:embeddedFont>
      <p:font typeface="Nunito" pitchFamily="2"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Work Sans"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AF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938B29-E997-4B27-8911-F7192D8B50CC}">
  <a:tblStyle styleId="{96938B29-E997-4B27-8911-F7192D8B50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034E78-7F5D-4C2E-B375-FC64B27BC917}" styleName="النمط الداكن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نمط داكن 2 - تمييز 1/تميي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B1032C-EA38-4F05-BA0D-38AFFFC7BED3}" styleName="نمط فاتح 3 - تميي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نمط فاتح 2 - تميي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نمط فاتح 3 - تميي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نمط فاتح 3 - تميي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نمط فاتح 3 - تميي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بلا نمط، بلا شبكة">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نمط ذو نسُق 1 - تميي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نمط ذو نسُق 2 - تميي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نمط متوسط 1 - تميي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نمط فاتح 2 - تميي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F1AB2-1976-4502-BF36-3FF5EA218861}" styleName="نمط متوسط 4 - تميي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نمط متوسط 2 - تميي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57" autoAdjust="0"/>
  </p:normalViewPr>
  <p:slideViewPr>
    <p:cSldViewPr snapToGrid="0">
      <p:cViewPr varScale="1">
        <p:scale>
          <a:sx n="82" d="100"/>
          <a:sy n="82" d="100"/>
        </p:scale>
        <p:origin x="8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863ae5e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863ae5e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c8cfa50e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c8cfa50e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704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cbec6d0839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cbec6d083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4458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cbec6d0839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cbec6d083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8936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cc8cfa50e2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cc8cfa50e2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5235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cbec6d0839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cbec6d083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4587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cc8cfa50e2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cc8cfa50e2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803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cc8cfa50e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cc8cfa50e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778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A" dirty="0"/>
          </a:p>
        </p:txBody>
      </p:sp>
    </p:spTree>
    <p:extLst>
      <p:ext uri="{BB962C8B-B14F-4D97-AF65-F5344CB8AC3E}">
        <p14:creationId xmlns:p14="http://schemas.microsoft.com/office/powerpoint/2010/main" val="283441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863ae5e8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863ae5e8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A" dirty="0"/>
          </a:p>
        </p:txBody>
      </p:sp>
    </p:spTree>
    <p:extLst>
      <p:ext uri="{BB962C8B-B14F-4D97-AF65-F5344CB8AC3E}">
        <p14:creationId xmlns:p14="http://schemas.microsoft.com/office/powerpoint/2010/main" val="498076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A" dirty="0"/>
          </a:p>
        </p:txBody>
      </p:sp>
    </p:spTree>
    <p:extLst>
      <p:ext uri="{BB962C8B-B14F-4D97-AF65-F5344CB8AC3E}">
        <p14:creationId xmlns:p14="http://schemas.microsoft.com/office/powerpoint/2010/main" val="50151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cc8cfa50e2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cc8cfa50e2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575757"/>
                </a:solidFill>
                <a:effectLst/>
                <a:latin typeface="Georgia" panose="02040502050405020303" pitchFamily="18" charset="0"/>
              </a:rPr>
              <a:t>Stochastic Gradient Descent (SGD) for learning weights</a:t>
            </a:r>
          </a:p>
          <a:p>
            <a:pPr marL="0" lvl="0" indent="0" algn="l" rtl="0">
              <a:spcBef>
                <a:spcPts val="0"/>
              </a:spcBef>
              <a:spcAft>
                <a:spcPts val="0"/>
              </a:spcAft>
              <a:buNone/>
            </a:pPr>
            <a:r>
              <a:rPr lang="en-US" dirty="0"/>
              <a:t>Adv:</a:t>
            </a:r>
          </a:p>
          <a:p>
            <a:pPr algn="l" fontAlgn="base">
              <a:buFont typeface="Arial" panose="020B0604020202020204" pitchFamily="34" charset="0"/>
              <a:buChar char="•"/>
            </a:pPr>
            <a:r>
              <a:rPr lang="en-US" b="0" i="0" dirty="0">
                <a:solidFill>
                  <a:srgbClr val="575757"/>
                </a:solidFill>
                <a:effectLst/>
                <a:latin typeface="Georgia" panose="02040502050405020303" pitchFamily="18" charset="0"/>
              </a:rPr>
              <a:t>SGD helps the model to converge fast empirically in case of large training data set</a:t>
            </a:r>
          </a:p>
          <a:p>
            <a:pPr algn="l" fontAlgn="base">
              <a:buFont typeface="Arial" panose="020B0604020202020204" pitchFamily="34" charset="0"/>
              <a:buChar char="•"/>
            </a:pPr>
            <a:r>
              <a:rPr lang="en-US" b="0" i="0" dirty="0">
                <a:solidFill>
                  <a:srgbClr val="575757"/>
                </a:solidFill>
                <a:effectLst/>
                <a:latin typeface="Georgia" panose="02040502050405020303" pitchFamily="18" charset="0"/>
              </a:rPr>
              <a:t>Using SGD, one can achieve better generalization when using the model for predicting population or unseen data set.</a:t>
            </a:r>
          </a:p>
          <a:p>
            <a:pPr marL="158750" indent="0" algn="l" fontAlgn="base">
              <a:buFont typeface="Arial" panose="020B0604020202020204" pitchFamily="34" charset="0"/>
              <a:buNone/>
            </a:pPr>
            <a:endParaRPr lang="en-US" b="0" i="0" dirty="0">
              <a:solidFill>
                <a:srgbClr val="575757"/>
              </a:solidFill>
              <a:effectLst/>
              <a:latin typeface="Georgia" panose="02040502050405020303" pitchFamily="18" charset="0"/>
            </a:endParaRPr>
          </a:p>
          <a:p>
            <a:pPr marL="0" lvl="0" indent="0" algn="l" rtl="0">
              <a:spcBef>
                <a:spcPts val="0"/>
              </a:spcBef>
              <a:spcAft>
                <a:spcPts val="0"/>
              </a:spcAft>
              <a:buNone/>
            </a:pPr>
            <a:r>
              <a:rPr lang="en-US" b="0" i="0" dirty="0">
                <a:solidFill>
                  <a:srgbClr val="212529"/>
                </a:solidFill>
                <a:effectLst/>
                <a:latin typeface="Open Sans" panose="020B0604020202020204" pitchFamily="34" charset="0"/>
              </a:rPr>
              <a:t> unfreeze  part of the base model and retrain the whole model end-to-end with a very low learning rate.(</a:t>
            </a:r>
            <a:r>
              <a:rPr lang="en-US" b="0" i="0" dirty="0" err="1">
                <a:solidFill>
                  <a:srgbClr val="212529"/>
                </a:solidFill>
                <a:effectLst/>
                <a:latin typeface="Open Sans" panose="020B0604020202020204" pitchFamily="34" charset="0"/>
              </a:rPr>
              <a:t>ues</a:t>
            </a:r>
            <a:r>
              <a:rPr lang="en-US" b="0" i="0" dirty="0">
                <a:solidFill>
                  <a:srgbClr val="212529"/>
                </a:solidFill>
                <a:effectLst/>
                <a:latin typeface="Open Sans" panose="020B0604020202020204" pitchFamily="34" charset="0"/>
              </a:rPr>
              <a:t> if  condition and for loop to see which layer </a:t>
            </a:r>
            <a:r>
              <a:rPr lang="en-US" b="0" i="0" dirty="0" err="1">
                <a:solidFill>
                  <a:srgbClr val="212529"/>
                </a:solidFill>
                <a:effectLst/>
                <a:latin typeface="Open Sans" panose="020B0604020202020204" pitchFamily="34" charset="0"/>
              </a:rPr>
              <a:t>freezedor</a:t>
            </a:r>
            <a:r>
              <a:rPr lang="en-US" b="0" i="0" dirty="0">
                <a:solidFill>
                  <a:srgbClr val="212529"/>
                </a:solidFill>
                <a:effectLst/>
                <a:latin typeface="Open Sans" panose="020B0604020202020204" pitchFamily="34" charset="0"/>
              </a:rPr>
              <a:t> not ) </a:t>
            </a:r>
            <a:endParaRPr dirty="0"/>
          </a:p>
        </p:txBody>
      </p:sp>
    </p:spTree>
    <p:extLst>
      <p:ext uri="{BB962C8B-B14F-4D97-AF65-F5344CB8AC3E}">
        <p14:creationId xmlns:p14="http://schemas.microsoft.com/office/powerpoint/2010/main" val="143953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cc8cfa50e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cc8cfa50e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188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cc8cfa50e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cc8cfa50e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2291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cc8cfa50e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cc8cfa50e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1423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c8cfa50e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c8cfa50e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7870513" y="3869150"/>
            <a:ext cx="2765700" cy="276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8108649" y="4107286"/>
            <a:ext cx="2289300" cy="2289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8505753" y="4503562"/>
            <a:ext cx="1495500" cy="1496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1581150" y="-1580275"/>
            <a:ext cx="2943600" cy="294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27411" y="-1326536"/>
            <a:ext cx="2436300" cy="2436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904778" y="-905027"/>
            <a:ext cx="1591500" cy="1592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932450" y="4444400"/>
            <a:ext cx="1615200" cy="161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1071728" y="4583678"/>
            <a:ext cx="1336800" cy="1336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03703" y="4815037"/>
            <a:ext cx="873300" cy="873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6536525" y="-1117475"/>
            <a:ext cx="1829700" cy="182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6693914" y="-960086"/>
            <a:ext cx="1514700" cy="1514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6957099" y="-697754"/>
            <a:ext cx="989100" cy="990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1746350" y="1570885"/>
            <a:ext cx="5697900" cy="148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2" name="Google Shape;22;p2"/>
          <p:cNvSpPr txBox="1">
            <a:spLocks noGrp="1"/>
          </p:cNvSpPr>
          <p:nvPr>
            <p:ph type="subTitle" idx="1"/>
          </p:nvPr>
        </p:nvSpPr>
        <p:spPr>
          <a:xfrm>
            <a:off x="1750925" y="3178413"/>
            <a:ext cx="5697900" cy="39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91"/>
        <p:cNvGrpSpPr/>
        <p:nvPr/>
      </p:nvGrpSpPr>
      <p:grpSpPr>
        <a:xfrm>
          <a:off x="0" y="0"/>
          <a:ext cx="0" cy="0"/>
          <a:chOff x="0" y="0"/>
          <a:chExt cx="0" cy="0"/>
        </a:xfrm>
      </p:grpSpPr>
      <p:sp>
        <p:nvSpPr>
          <p:cNvPr id="392" name="Google Shape;392;p32"/>
          <p:cNvSpPr/>
          <p:nvPr/>
        </p:nvSpPr>
        <p:spPr>
          <a:xfrm rot="5400000">
            <a:off x="-2228489" y="327425"/>
            <a:ext cx="4412100" cy="44121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rot="5400000">
            <a:off x="-1848100" y="707536"/>
            <a:ext cx="3651600" cy="3651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rot="5400000">
            <a:off x="-1216051" y="1338900"/>
            <a:ext cx="2385300" cy="2388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rot="5400000">
            <a:off x="6960389" y="327425"/>
            <a:ext cx="4412100" cy="44121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rot="5400000">
            <a:off x="7340778" y="707536"/>
            <a:ext cx="3651600" cy="3651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rot="5400000">
            <a:off x="7972827" y="1338900"/>
            <a:ext cx="2385300" cy="2388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0_1">
    <p:spTree>
      <p:nvGrpSpPr>
        <p:cNvPr id="1" name="Shape 398"/>
        <p:cNvGrpSpPr/>
        <p:nvPr/>
      </p:nvGrpSpPr>
      <p:grpSpPr>
        <a:xfrm>
          <a:off x="0" y="0"/>
          <a:ext cx="0" cy="0"/>
          <a:chOff x="0" y="0"/>
          <a:chExt cx="0" cy="0"/>
        </a:xfrm>
      </p:grpSpPr>
      <p:sp>
        <p:nvSpPr>
          <p:cNvPr id="399" name="Google Shape;399;p33"/>
          <p:cNvSpPr/>
          <p:nvPr/>
        </p:nvSpPr>
        <p:spPr>
          <a:xfrm rot="5400000">
            <a:off x="-2287450" y="2537575"/>
            <a:ext cx="4859400" cy="48594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rot="5400000">
            <a:off x="-1868503" y="2956227"/>
            <a:ext cx="4021800" cy="4021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rot="5400000">
            <a:off x="-1172362" y="3651612"/>
            <a:ext cx="2627100" cy="2630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rot="5400000">
            <a:off x="6572050" y="-2447325"/>
            <a:ext cx="4859400" cy="48594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rot="5400000">
            <a:off x="6990997" y="-2028673"/>
            <a:ext cx="4021800" cy="4021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rot="5400000">
            <a:off x="7687138" y="-1333288"/>
            <a:ext cx="2627100" cy="2630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6"/>
          <p:cNvSpPr/>
          <p:nvPr/>
        </p:nvSpPr>
        <p:spPr>
          <a:xfrm rot="5400000">
            <a:off x="-1514950" y="-1668275"/>
            <a:ext cx="2926500" cy="29265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5400000">
            <a:off x="-1262461" y="-1416164"/>
            <a:ext cx="2421900" cy="2421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5400000">
            <a:off x="-843038" y="-997011"/>
            <a:ext cx="1582200" cy="1583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rot="5400000">
            <a:off x="7797550" y="-1454625"/>
            <a:ext cx="2499300" cy="24993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rot="5400000">
            <a:off x="8013061" y="-1239336"/>
            <a:ext cx="2068500" cy="2068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rot="5400000">
            <a:off x="8371381" y="-881492"/>
            <a:ext cx="1351200" cy="1352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rot="5400000">
            <a:off x="3617850" y="4559650"/>
            <a:ext cx="1908300" cy="19083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5400000">
            <a:off x="3782574" y="4724026"/>
            <a:ext cx="1579200" cy="15792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rot="5400000">
            <a:off x="4055996" y="4997253"/>
            <a:ext cx="1031700" cy="1032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4">
    <p:spTree>
      <p:nvGrpSpPr>
        <p:cNvPr id="1" name="Shape 151"/>
        <p:cNvGrpSpPr/>
        <p:nvPr/>
      </p:nvGrpSpPr>
      <p:grpSpPr>
        <a:xfrm>
          <a:off x="0" y="0"/>
          <a:ext cx="0" cy="0"/>
          <a:chOff x="0" y="0"/>
          <a:chExt cx="0" cy="0"/>
        </a:xfrm>
      </p:grpSpPr>
      <p:sp>
        <p:nvSpPr>
          <p:cNvPr id="152" name="Google Shape;152;p15"/>
          <p:cNvSpPr/>
          <p:nvPr/>
        </p:nvSpPr>
        <p:spPr>
          <a:xfrm>
            <a:off x="-803475" y="-804800"/>
            <a:ext cx="1993800" cy="199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631724" y="-633049"/>
            <a:ext cx="1650300" cy="165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345767" y="-347143"/>
            <a:ext cx="1077900" cy="1078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953925" y="-804800"/>
            <a:ext cx="1993800" cy="199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8125676" y="-633049"/>
            <a:ext cx="1650300" cy="165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8411633" y="-347143"/>
            <a:ext cx="1077900" cy="1078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a:spLocks noGrp="1"/>
          </p:cNvSpPr>
          <p:nvPr>
            <p:ph type="subTitle" idx="1"/>
          </p:nvPr>
        </p:nvSpPr>
        <p:spPr>
          <a:xfrm>
            <a:off x="5591875" y="1926312"/>
            <a:ext cx="25332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15"/>
          <p:cNvSpPr txBox="1">
            <a:spLocks noGrp="1"/>
          </p:cNvSpPr>
          <p:nvPr>
            <p:ph type="subTitle" idx="2"/>
          </p:nvPr>
        </p:nvSpPr>
        <p:spPr>
          <a:xfrm>
            <a:off x="5591875" y="1505088"/>
            <a:ext cx="25332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8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60" name="Google Shape;160;p15"/>
          <p:cNvSpPr txBox="1">
            <a:spLocks noGrp="1"/>
          </p:cNvSpPr>
          <p:nvPr>
            <p:ph type="subTitle" idx="3"/>
          </p:nvPr>
        </p:nvSpPr>
        <p:spPr>
          <a:xfrm>
            <a:off x="1600575" y="1796347"/>
            <a:ext cx="25332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1" name="Google Shape;161;p15"/>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15"/>
          <p:cNvSpPr txBox="1">
            <a:spLocks noGrp="1"/>
          </p:cNvSpPr>
          <p:nvPr>
            <p:ph type="title" idx="4" hasCustomPrompt="1"/>
          </p:nvPr>
        </p:nvSpPr>
        <p:spPr>
          <a:xfrm>
            <a:off x="630900" y="1741750"/>
            <a:ext cx="85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63" name="Google Shape;163;p15"/>
          <p:cNvSpPr txBox="1">
            <a:spLocks noGrp="1"/>
          </p:cNvSpPr>
          <p:nvPr>
            <p:ph type="title" idx="5" hasCustomPrompt="1"/>
          </p:nvPr>
        </p:nvSpPr>
        <p:spPr>
          <a:xfrm>
            <a:off x="630704" y="3394278"/>
            <a:ext cx="85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64" name="Google Shape;164;p15"/>
          <p:cNvSpPr txBox="1">
            <a:spLocks noGrp="1"/>
          </p:cNvSpPr>
          <p:nvPr>
            <p:ph type="title" idx="6" hasCustomPrompt="1"/>
          </p:nvPr>
        </p:nvSpPr>
        <p:spPr>
          <a:xfrm>
            <a:off x="4700571" y="1735600"/>
            <a:ext cx="774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65" name="Google Shape;165;p15"/>
          <p:cNvSpPr txBox="1">
            <a:spLocks noGrp="1"/>
          </p:cNvSpPr>
          <p:nvPr>
            <p:ph type="subTitle" idx="7"/>
          </p:nvPr>
        </p:nvSpPr>
        <p:spPr>
          <a:xfrm>
            <a:off x="1600641" y="3584998"/>
            <a:ext cx="25332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6" name="Google Shape;166;p15"/>
          <p:cNvSpPr txBox="1">
            <a:spLocks noGrp="1"/>
          </p:cNvSpPr>
          <p:nvPr>
            <p:ph type="subTitle" idx="8"/>
          </p:nvPr>
        </p:nvSpPr>
        <p:spPr>
          <a:xfrm>
            <a:off x="1600641" y="3163774"/>
            <a:ext cx="25332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8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67" name="Google Shape;167;p15"/>
          <p:cNvSpPr txBox="1">
            <a:spLocks noGrp="1"/>
          </p:cNvSpPr>
          <p:nvPr>
            <p:ph type="subTitle" idx="9"/>
          </p:nvPr>
        </p:nvSpPr>
        <p:spPr>
          <a:xfrm>
            <a:off x="5591875" y="3584998"/>
            <a:ext cx="25332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8" name="Google Shape;168;p15"/>
          <p:cNvSpPr txBox="1">
            <a:spLocks noGrp="1"/>
          </p:cNvSpPr>
          <p:nvPr>
            <p:ph type="subTitle" idx="13"/>
          </p:nvPr>
        </p:nvSpPr>
        <p:spPr>
          <a:xfrm>
            <a:off x="5591875" y="3163774"/>
            <a:ext cx="25332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8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69" name="Google Shape;169;p15"/>
          <p:cNvSpPr txBox="1">
            <a:spLocks noGrp="1"/>
          </p:cNvSpPr>
          <p:nvPr>
            <p:ph type="subTitle" idx="14"/>
          </p:nvPr>
        </p:nvSpPr>
        <p:spPr>
          <a:xfrm>
            <a:off x="1600575" y="1461579"/>
            <a:ext cx="2533200" cy="4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20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70" name="Google Shape;170;p15"/>
          <p:cNvSpPr txBox="1">
            <a:spLocks noGrp="1"/>
          </p:cNvSpPr>
          <p:nvPr>
            <p:ph type="title" idx="15" hasCustomPrompt="1"/>
          </p:nvPr>
        </p:nvSpPr>
        <p:spPr>
          <a:xfrm>
            <a:off x="4700571" y="3394275"/>
            <a:ext cx="774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171"/>
        <p:cNvGrpSpPr/>
        <p:nvPr/>
      </p:nvGrpSpPr>
      <p:grpSpPr>
        <a:xfrm>
          <a:off x="0" y="0"/>
          <a:ext cx="0" cy="0"/>
          <a:chOff x="0" y="0"/>
          <a:chExt cx="0" cy="0"/>
        </a:xfrm>
      </p:grpSpPr>
      <p:sp>
        <p:nvSpPr>
          <p:cNvPr id="172" name="Google Shape;172;p16"/>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16"/>
          <p:cNvSpPr/>
          <p:nvPr/>
        </p:nvSpPr>
        <p:spPr>
          <a:xfrm rot="5400000">
            <a:off x="-815175" y="-992725"/>
            <a:ext cx="2254200" cy="22542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rot="5400000">
            <a:off x="-620862" y="-798538"/>
            <a:ext cx="1865700" cy="1865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rot="5400000">
            <a:off x="-297615" y="-475827"/>
            <a:ext cx="1218600" cy="1219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5400000">
            <a:off x="6619050" y="4234625"/>
            <a:ext cx="1886100" cy="18861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5400000">
            <a:off x="6781769" y="4397106"/>
            <a:ext cx="1560900" cy="1560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rot="5400000">
            <a:off x="7052044" y="4667180"/>
            <a:ext cx="1019700" cy="1020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179"/>
        <p:cNvGrpSpPr/>
        <p:nvPr/>
      </p:nvGrpSpPr>
      <p:grpSpPr>
        <a:xfrm>
          <a:off x="0" y="0"/>
          <a:ext cx="0" cy="0"/>
          <a:chOff x="0" y="0"/>
          <a:chExt cx="0" cy="0"/>
        </a:xfrm>
      </p:grpSpPr>
      <p:sp>
        <p:nvSpPr>
          <p:cNvPr id="180" name="Google Shape;180;p17"/>
          <p:cNvSpPr/>
          <p:nvPr/>
        </p:nvSpPr>
        <p:spPr>
          <a:xfrm rot="5400000">
            <a:off x="-1667450" y="-1557425"/>
            <a:ext cx="2668500" cy="26685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rot="5400000">
            <a:off x="-1437431" y="-1327543"/>
            <a:ext cx="2208600" cy="2208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rot="5400000">
            <a:off x="-1054803" y="-945403"/>
            <a:ext cx="1442700" cy="1443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rot="5400000">
            <a:off x="8257600" y="1692825"/>
            <a:ext cx="2668500" cy="26685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rot="5400000">
            <a:off x="8487619" y="1922707"/>
            <a:ext cx="2208600" cy="2208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rot="5400000">
            <a:off x="8870247" y="2304847"/>
            <a:ext cx="1442700" cy="1443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rot="5400000">
            <a:off x="3668400" y="4451775"/>
            <a:ext cx="1807800" cy="18078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rot="5400000">
            <a:off x="3824369" y="4607506"/>
            <a:ext cx="1496100" cy="14961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rot="5400000">
            <a:off x="4083381" y="4866340"/>
            <a:ext cx="977400" cy="978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198"/>
        <p:cNvGrpSpPr/>
        <p:nvPr/>
      </p:nvGrpSpPr>
      <p:grpSpPr>
        <a:xfrm>
          <a:off x="0" y="0"/>
          <a:ext cx="0" cy="0"/>
          <a:chOff x="0" y="0"/>
          <a:chExt cx="0" cy="0"/>
        </a:xfrm>
      </p:grpSpPr>
      <p:sp>
        <p:nvSpPr>
          <p:cNvPr id="199" name="Google Shape;199;p19"/>
          <p:cNvSpPr txBox="1">
            <a:spLocks noGrp="1"/>
          </p:cNvSpPr>
          <p:nvPr>
            <p:ph type="subTitle" idx="1"/>
          </p:nvPr>
        </p:nvSpPr>
        <p:spPr>
          <a:xfrm>
            <a:off x="4895400" y="2521871"/>
            <a:ext cx="3535500" cy="11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0" name="Google Shape;200;p19"/>
          <p:cNvSpPr txBox="1">
            <a:spLocks noGrp="1"/>
          </p:cNvSpPr>
          <p:nvPr>
            <p:ph type="subTitle" idx="2"/>
          </p:nvPr>
        </p:nvSpPr>
        <p:spPr>
          <a:xfrm>
            <a:off x="4895400" y="1998675"/>
            <a:ext cx="3535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800" b="1">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01" name="Google Shape;201;p19"/>
          <p:cNvSpPr/>
          <p:nvPr/>
        </p:nvSpPr>
        <p:spPr>
          <a:xfrm rot="5400000">
            <a:off x="-1505850" y="-1518350"/>
            <a:ext cx="4115700" cy="411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1150896" y="-1163804"/>
            <a:ext cx="3406200" cy="34062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560891" y="-574403"/>
            <a:ext cx="2225100" cy="2226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7399350" y="-494400"/>
            <a:ext cx="2499300" cy="249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7614861" y="-279111"/>
            <a:ext cx="2068500" cy="2068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7973181" y="78733"/>
            <a:ext cx="1351200" cy="1352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4572000" y="4058550"/>
            <a:ext cx="2499300" cy="249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4787511" y="4273839"/>
            <a:ext cx="2068500" cy="2068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rot="5400000">
            <a:off x="5145831" y="4631683"/>
            <a:ext cx="1351200" cy="1352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 1">
  <p:cSld name="CUSTOM">
    <p:spTree>
      <p:nvGrpSpPr>
        <p:cNvPr id="1" name="Shape 258"/>
        <p:cNvGrpSpPr/>
        <p:nvPr/>
      </p:nvGrpSpPr>
      <p:grpSpPr>
        <a:xfrm>
          <a:off x="0" y="0"/>
          <a:ext cx="0" cy="0"/>
          <a:chOff x="0" y="0"/>
          <a:chExt cx="0" cy="0"/>
        </a:xfrm>
      </p:grpSpPr>
      <p:sp>
        <p:nvSpPr>
          <p:cNvPr id="259" name="Google Shape;259;p24"/>
          <p:cNvSpPr/>
          <p:nvPr/>
        </p:nvSpPr>
        <p:spPr>
          <a:xfrm>
            <a:off x="-2249887" y="3065499"/>
            <a:ext cx="4356000" cy="435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1874634" y="3440752"/>
            <a:ext cx="3605700" cy="3605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1249855" y="4065418"/>
            <a:ext cx="2355000" cy="23571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7924838" y="3953052"/>
            <a:ext cx="2580900" cy="258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8147173" y="4175387"/>
            <a:ext cx="2136300" cy="2136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8517350" y="4545497"/>
            <a:ext cx="1395300" cy="1396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6468897" y="-1184325"/>
            <a:ext cx="1962000" cy="19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6637905" y="-1015316"/>
            <a:ext cx="1623900" cy="1623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6919296" y="-733976"/>
            <a:ext cx="1060500" cy="1061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9" name="Google Shape;269;p24"/>
          <p:cNvSpPr txBox="1">
            <a:spLocks noGrp="1"/>
          </p:cNvSpPr>
          <p:nvPr>
            <p:ph type="subTitle" idx="1"/>
          </p:nvPr>
        </p:nvSpPr>
        <p:spPr>
          <a:xfrm>
            <a:off x="503725" y="2679350"/>
            <a:ext cx="2438400" cy="45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0" name="Google Shape;270;p24"/>
          <p:cNvSpPr txBox="1">
            <a:spLocks noGrp="1"/>
          </p:cNvSpPr>
          <p:nvPr>
            <p:ph type="subTitle" idx="2"/>
          </p:nvPr>
        </p:nvSpPr>
        <p:spPr>
          <a:xfrm>
            <a:off x="503775" y="2169650"/>
            <a:ext cx="24384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2000" b="1">
                <a:solidFill>
                  <a:schemeClr val="dk1"/>
                </a:solidFill>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71" name="Google Shape;271;p24"/>
          <p:cNvSpPr txBox="1">
            <a:spLocks noGrp="1"/>
          </p:cNvSpPr>
          <p:nvPr>
            <p:ph type="subTitle" idx="3"/>
          </p:nvPr>
        </p:nvSpPr>
        <p:spPr>
          <a:xfrm>
            <a:off x="3352850" y="3955700"/>
            <a:ext cx="2438400" cy="45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2" name="Google Shape;272;p24"/>
          <p:cNvSpPr txBox="1">
            <a:spLocks noGrp="1"/>
          </p:cNvSpPr>
          <p:nvPr>
            <p:ph type="subTitle" idx="4"/>
          </p:nvPr>
        </p:nvSpPr>
        <p:spPr>
          <a:xfrm>
            <a:off x="3352850" y="3446000"/>
            <a:ext cx="24384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2000" b="1">
                <a:solidFill>
                  <a:schemeClr val="dk1"/>
                </a:solidFill>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73" name="Google Shape;273;p24"/>
          <p:cNvSpPr txBox="1">
            <a:spLocks noGrp="1"/>
          </p:cNvSpPr>
          <p:nvPr>
            <p:ph type="subTitle" idx="5"/>
          </p:nvPr>
        </p:nvSpPr>
        <p:spPr>
          <a:xfrm>
            <a:off x="6212000" y="2679350"/>
            <a:ext cx="2438400" cy="45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4" name="Google Shape;274;p24"/>
          <p:cNvSpPr txBox="1">
            <a:spLocks noGrp="1"/>
          </p:cNvSpPr>
          <p:nvPr>
            <p:ph type="subTitle" idx="6"/>
          </p:nvPr>
        </p:nvSpPr>
        <p:spPr>
          <a:xfrm>
            <a:off x="6212000" y="2169650"/>
            <a:ext cx="24384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2000" b="1">
                <a:solidFill>
                  <a:schemeClr val="dk1"/>
                </a:solidFill>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 3">
  <p:cSld name="CUSTOM_11_1">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7" name="Google Shape;297;p26"/>
          <p:cNvSpPr txBox="1">
            <a:spLocks noGrp="1"/>
          </p:cNvSpPr>
          <p:nvPr>
            <p:ph type="subTitle" idx="1"/>
          </p:nvPr>
        </p:nvSpPr>
        <p:spPr>
          <a:xfrm>
            <a:off x="5429000" y="1736625"/>
            <a:ext cx="30021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98" name="Google Shape;298;p26"/>
          <p:cNvSpPr txBox="1">
            <a:spLocks noGrp="1"/>
          </p:cNvSpPr>
          <p:nvPr>
            <p:ph type="subTitle" idx="2"/>
          </p:nvPr>
        </p:nvSpPr>
        <p:spPr>
          <a:xfrm>
            <a:off x="5429000" y="1365825"/>
            <a:ext cx="30021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000" b="1">
                <a:solidFill>
                  <a:schemeClr val="dk1"/>
                </a:solidFill>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99" name="Google Shape;299;p26"/>
          <p:cNvSpPr txBox="1">
            <a:spLocks noGrp="1"/>
          </p:cNvSpPr>
          <p:nvPr>
            <p:ph type="subTitle" idx="3"/>
          </p:nvPr>
        </p:nvSpPr>
        <p:spPr>
          <a:xfrm>
            <a:off x="5429000" y="3010700"/>
            <a:ext cx="30021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0" name="Google Shape;300;p26"/>
          <p:cNvSpPr txBox="1">
            <a:spLocks noGrp="1"/>
          </p:cNvSpPr>
          <p:nvPr>
            <p:ph type="subTitle" idx="4"/>
          </p:nvPr>
        </p:nvSpPr>
        <p:spPr>
          <a:xfrm>
            <a:off x="5429000" y="2639888"/>
            <a:ext cx="30021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000" b="1">
                <a:solidFill>
                  <a:schemeClr val="dk1"/>
                </a:solidFill>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301" name="Google Shape;301;p26"/>
          <p:cNvSpPr txBox="1">
            <a:spLocks noGrp="1"/>
          </p:cNvSpPr>
          <p:nvPr>
            <p:ph type="subTitle" idx="5"/>
          </p:nvPr>
        </p:nvSpPr>
        <p:spPr>
          <a:xfrm>
            <a:off x="5429000" y="4121425"/>
            <a:ext cx="30021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2" name="Google Shape;302;p26"/>
          <p:cNvSpPr txBox="1">
            <a:spLocks noGrp="1"/>
          </p:cNvSpPr>
          <p:nvPr>
            <p:ph type="subTitle" idx="6"/>
          </p:nvPr>
        </p:nvSpPr>
        <p:spPr>
          <a:xfrm>
            <a:off x="5429000" y="3750625"/>
            <a:ext cx="30021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000" b="1">
                <a:solidFill>
                  <a:schemeClr val="dk1"/>
                </a:solidFill>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303" name="Google Shape;303;p26"/>
          <p:cNvSpPr/>
          <p:nvPr/>
        </p:nvSpPr>
        <p:spPr>
          <a:xfrm rot="5400000">
            <a:off x="-1239075" y="3599600"/>
            <a:ext cx="2668500" cy="2668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rot="5400000">
            <a:off x="-1009056" y="3829482"/>
            <a:ext cx="2208600" cy="2208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rot="5400000">
            <a:off x="-626428" y="4211622"/>
            <a:ext cx="1442700" cy="1443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rot="5400000">
            <a:off x="8110425" y="-984500"/>
            <a:ext cx="2032200" cy="203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rot="5400000">
            <a:off x="8285758" y="-809433"/>
            <a:ext cx="1681800" cy="1681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5400000">
            <a:off x="8576784" y="-518407"/>
            <a:ext cx="1098900" cy="1099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BECF0">
            <a:alpha val="4804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81192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Work Sans"/>
              <a:buNone/>
              <a:defRPr sz="2800" b="1">
                <a:solidFill>
                  <a:schemeClr val="dk1"/>
                </a:solidFill>
                <a:latin typeface="Work Sans"/>
                <a:ea typeface="Work Sans"/>
                <a:cs typeface="Work Sans"/>
                <a:sym typeface="Work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ctr" anchorCtr="0">
            <a:noAutofit/>
          </a:bodyPr>
          <a:lstStyle>
            <a:lvl1pPr marL="457200" lvl="0" indent="-3302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1pPr>
            <a:lvl2pPr marL="914400" lvl="1"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2pPr>
            <a:lvl3pPr marL="1371600" lvl="2"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3pPr>
            <a:lvl4pPr marL="1828800" lvl="3"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4pPr>
            <a:lvl5pPr marL="2286000" lvl="4"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5pPr>
            <a:lvl6pPr marL="2743200" lvl="5"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6pPr>
            <a:lvl7pPr marL="3200400" lvl="6"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7pPr>
            <a:lvl8pPr marL="3657600" lvl="7"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8pPr>
            <a:lvl9pPr marL="4114800" lvl="8" indent="-330200">
              <a:lnSpc>
                <a:spcPct val="115000"/>
              </a:lnSpc>
              <a:spcBef>
                <a:spcPts val="1600"/>
              </a:spcBef>
              <a:spcAft>
                <a:spcPts val="1600"/>
              </a:spcAft>
              <a:buClr>
                <a:schemeClr val="dk1"/>
              </a:buClr>
              <a:buSzPts val="1600"/>
              <a:buFont typeface="Nunito"/>
              <a:buChar char="■"/>
              <a:defRPr sz="16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2" r:id="rId5"/>
    <p:sldLayoutId id="2147483663" r:id="rId6"/>
    <p:sldLayoutId id="2147483665" r:id="rId7"/>
    <p:sldLayoutId id="2147483670" r:id="rId8"/>
    <p:sldLayoutId id="2147483672" r:id="rId9"/>
    <p:sldLayoutId id="2147483678"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6"/>
          <p:cNvSpPr/>
          <p:nvPr/>
        </p:nvSpPr>
        <p:spPr>
          <a:xfrm rot="10800000">
            <a:off x="592839" y="950216"/>
            <a:ext cx="8014086" cy="3153384"/>
          </a:xfrm>
          <a:prstGeom prst="flowChartTerminator">
            <a:avLst/>
          </a:prstGeom>
          <a:gradFill>
            <a:gsLst>
              <a:gs pos="0">
                <a:schemeClr val="lt2"/>
              </a:gs>
              <a:gs pos="100000">
                <a:schemeClr val="accent1"/>
              </a:gs>
            </a:gsLst>
            <a:lin ang="2698631"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rot="10800000">
            <a:off x="783318" y="1146398"/>
            <a:ext cx="7623882" cy="2761020"/>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6"/>
          <p:cNvSpPr txBox="1">
            <a:spLocks noGrp="1"/>
          </p:cNvSpPr>
          <p:nvPr>
            <p:ph type="subTitle" idx="1"/>
          </p:nvPr>
        </p:nvSpPr>
        <p:spPr>
          <a:xfrm>
            <a:off x="1870165" y="3097531"/>
            <a:ext cx="5697900" cy="391500"/>
          </a:xfrm>
          <a:prstGeom prst="rect">
            <a:avLst/>
          </a:prstGeom>
        </p:spPr>
        <p:txBody>
          <a:bodyPr spcFirstLastPara="1" wrap="square" lIns="91425" tIns="91425" rIns="91425" bIns="91425" anchor="ctr" anchorCtr="0">
            <a:noAutofit/>
          </a:bodyPr>
          <a:lstStyle/>
          <a:p>
            <a:pPr marL="0" lvl="0" indent="0"/>
            <a:r>
              <a:rPr lang="en-US" sz="1000" b="1" dirty="0"/>
              <a:t>Deep learning project</a:t>
            </a:r>
          </a:p>
          <a:p>
            <a:pPr marL="0" lvl="0" indent="0"/>
            <a:r>
              <a:rPr lang="en-US" sz="1000" dirty="0"/>
              <a:t>Real time car accident alert system through live CCTV cameras</a:t>
            </a:r>
            <a:endParaRPr sz="900" dirty="0"/>
          </a:p>
        </p:txBody>
      </p:sp>
      <p:sp>
        <p:nvSpPr>
          <p:cNvPr id="416" name="Google Shape;416;p36"/>
          <p:cNvSpPr txBox="1">
            <a:spLocks noGrp="1"/>
          </p:cNvSpPr>
          <p:nvPr>
            <p:ph type="ctrTitle"/>
          </p:nvPr>
        </p:nvSpPr>
        <p:spPr>
          <a:xfrm>
            <a:off x="2069890" y="1612399"/>
            <a:ext cx="5697900" cy="148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Car Accident</a:t>
            </a:r>
            <a:br>
              <a:rPr lang="en" sz="4800" dirty="0"/>
            </a:br>
            <a:r>
              <a:rPr lang="en" sz="4800" dirty="0"/>
              <a:t>Alert System </a:t>
            </a:r>
            <a:endParaRPr sz="4800" dirty="0"/>
          </a:p>
        </p:txBody>
      </p:sp>
      <p:pic>
        <p:nvPicPr>
          <p:cNvPr id="22" name="Picture 21" descr="A picture containing text&#10;&#10;Description automatically generated">
            <a:extLst>
              <a:ext uri="{FF2B5EF4-FFF2-40B4-BE49-F238E27FC236}">
                <a16:creationId xmlns:a16="http://schemas.microsoft.com/office/drawing/2014/main" id="{BA876077-AFF1-4641-8E17-5F374B291428}"/>
              </a:ext>
            </a:extLst>
          </p:cNvPr>
          <p:cNvPicPr>
            <a:picLocks noChangeAspect="1"/>
          </p:cNvPicPr>
          <p:nvPr/>
        </p:nvPicPr>
        <p:blipFill rotWithShape="1">
          <a:blip r:embed="rId3"/>
          <a:srcRect b="20248"/>
          <a:stretch/>
        </p:blipFill>
        <p:spPr>
          <a:xfrm>
            <a:off x="280315" y="953152"/>
            <a:ext cx="3179699" cy="25358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p:nvPr/>
        </p:nvSpPr>
        <p:spPr>
          <a:xfrm>
            <a:off x="5802193" y="1858845"/>
            <a:ext cx="2770800" cy="2297400"/>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5931793" y="1985595"/>
            <a:ext cx="2511600" cy="2043900"/>
          </a:xfrm>
          <a:prstGeom prst="roundRect">
            <a:avLst>
              <a:gd name="adj" fmla="val 16667"/>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6649109" y="1352208"/>
            <a:ext cx="1194600" cy="11946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4"/>
          <p:cNvSpPr/>
          <p:nvPr/>
        </p:nvSpPr>
        <p:spPr>
          <a:xfrm>
            <a:off x="6765850" y="1451061"/>
            <a:ext cx="975000" cy="9750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44"/>
          <p:cNvSpPr txBox="1">
            <a:spLocks noGrp="1"/>
          </p:cNvSpPr>
          <p:nvPr>
            <p:ph type="title"/>
          </p:nvPr>
        </p:nvSpPr>
        <p:spPr>
          <a:xfrm>
            <a:off x="382862" y="432970"/>
            <a:ext cx="7717800" cy="370800"/>
          </a:xfrm>
          <a:prstGeom prst="rect">
            <a:avLst/>
          </a:prstGeom>
        </p:spPr>
        <p:txBody>
          <a:bodyPr spcFirstLastPara="1" wrap="square" lIns="91425" tIns="91425" rIns="91425" bIns="91425" anchor="ctr" anchorCtr="0">
            <a:noAutofit/>
          </a:bodyPr>
          <a:lstStyle/>
          <a:p>
            <a:r>
              <a:rPr lang="en-US" dirty="0"/>
              <a:t>Test Confusion Matrix</a:t>
            </a:r>
          </a:p>
        </p:txBody>
      </p:sp>
      <p:sp>
        <p:nvSpPr>
          <p:cNvPr id="524" name="Google Shape;524;p44"/>
          <p:cNvSpPr txBox="1">
            <a:spLocks noGrp="1"/>
          </p:cNvSpPr>
          <p:nvPr>
            <p:ph type="subTitle" idx="6"/>
          </p:nvPr>
        </p:nvSpPr>
        <p:spPr>
          <a:xfrm>
            <a:off x="6027209" y="2605488"/>
            <a:ext cx="24384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Accuracy : </a:t>
            </a:r>
            <a:r>
              <a:rPr lang="en-US" sz="1800" b="0" dirty="0"/>
              <a:t>93%</a:t>
            </a:r>
            <a:endParaRPr sz="1800" b="0" dirty="0"/>
          </a:p>
        </p:txBody>
      </p:sp>
      <p:sp>
        <p:nvSpPr>
          <p:cNvPr id="28" name="Google Shape;1306;p78">
            <a:extLst>
              <a:ext uri="{FF2B5EF4-FFF2-40B4-BE49-F238E27FC236}">
                <a16:creationId xmlns:a16="http://schemas.microsoft.com/office/drawing/2014/main" id="{869993D0-8F7B-4CD0-A18E-CFFEBE40A610}"/>
              </a:ext>
            </a:extLst>
          </p:cNvPr>
          <p:cNvSpPr/>
          <p:nvPr/>
        </p:nvSpPr>
        <p:spPr>
          <a:xfrm>
            <a:off x="7071534" y="1741485"/>
            <a:ext cx="349750" cy="346800"/>
          </a:xfrm>
          <a:custGeom>
            <a:avLst/>
            <a:gdLst/>
            <a:ahLst/>
            <a:cxnLst/>
            <a:rect l="l" t="t" r="r" b="b"/>
            <a:pathLst>
              <a:path w="13990" h="13872" extrusionOk="0">
                <a:moveTo>
                  <a:pt x="12549" y="834"/>
                </a:moveTo>
                <a:lnTo>
                  <a:pt x="12156" y="1215"/>
                </a:lnTo>
                <a:cubicBezTo>
                  <a:pt x="12049" y="1334"/>
                  <a:pt x="12014" y="1501"/>
                  <a:pt x="12073" y="1667"/>
                </a:cubicBezTo>
                <a:cubicBezTo>
                  <a:pt x="12085" y="1715"/>
                  <a:pt x="12121" y="1751"/>
                  <a:pt x="12156" y="1798"/>
                </a:cubicBezTo>
                <a:lnTo>
                  <a:pt x="12549" y="2191"/>
                </a:lnTo>
                <a:lnTo>
                  <a:pt x="10692" y="2191"/>
                </a:lnTo>
                <a:lnTo>
                  <a:pt x="10692" y="834"/>
                </a:lnTo>
                <a:close/>
                <a:moveTo>
                  <a:pt x="1989" y="11716"/>
                </a:moveTo>
                <a:cubicBezTo>
                  <a:pt x="2358" y="11716"/>
                  <a:pt x="2667" y="12026"/>
                  <a:pt x="2667" y="12395"/>
                </a:cubicBezTo>
                <a:lnTo>
                  <a:pt x="2667" y="13062"/>
                </a:lnTo>
                <a:lnTo>
                  <a:pt x="881" y="13062"/>
                </a:lnTo>
                <a:lnTo>
                  <a:pt x="881" y="12395"/>
                </a:lnTo>
                <a:cubicBezTo>
                  <a:pt x="869" y="12014"/>
                  <a:pt x="1167" y="11716"/>
                  <a:pt x="1548" y="11716"/>
                </a:cubicBezTo>
                <a:close/>
                <a:moveTo>
                  <a:pt x="12442" y="5180"/>
                </a:moveTo>
                <a:cubicBezTo>
                  <a:pt x="12811" y="5180"/>
                  <a:pt x="13133" y="5489"/>
                  <a:pt x="13133" y="5858"/>
                </a:cubicBezTo>
                <a:lnTo>
                  <a:pt x="13133" y="13062"/>
                </a:lnTo>
                <a:lnTo>
                  <a:pt x="8704" y="13062"/>
                </a:lnTo>
                <a:lnTo>
                  <a:pt x="8704" y="5858"/>
                </a:lnTo>
                <a:cubicBezTo>
                  <a:pt x="8704" y="5489"/>
                  <a:pt x="9025" y="5180"/>
                  <a:pt x="9394" y="5180"/>
                </a:cubicBezTo>
                <a:close/>
                <a:moveTo>
                  <a:pt x="4620" y="9537"/>
                </a:moveTo>
                <a:cubicBezTo>
                  <a:pt x="4989" y="9537"/>
                  <a:pt x="5298" y="9847"/>
                  <a:pt x="5298" y="10228"/>
                </a:cubicBezTo>
                <a:lnTo>
                  <a:pt x="5298" y="13097"/>
                </a:lnTo>
                <a:lnTo>
                  <a:pt x="3513" y="13097"/>
                </a:lnTo>
                <a:lnTo>
                  <a:pt x="3513" y="12407"/>
                </a:lnTo>
                <a:lnTo>
                  <a:pt x="3501" y="12407"/>
                </a:lnTo>
                <a:lnTo>
                  <a:pt x="3501" y="10228"/>
                </a:lnTo>
                <a:cubicBezTo>
                  <a:pt x="3501" y="9847"/>
                  <a:pt x="3810" y="9537"/>
                  <a:pt x="4191" y="9537"/>
                </a:cubicBezTo>
                <a:close/>
                <a:moveTo>
                  <a:pt x="7227" y="7359"/>
                </a:moveTo>
                <a:cubicBezTo>
                  <a:pt x="7596" y="7359"/>
                  <a:pt x="7906" y="7680"/>
                  <a:pt x="7906" y="8049"/>
                </a:cubicBezTo>
                <a:lnTo>
                  <a:pt x="7906" y="13097"/>
                </a:lnTo>
                <a:lnTo>
                  <a:pt x="6120" y="13097"/>
                </a:lnTo>
                <a:lnTo>
                  <a:pt x="6120" y="10228"/>
                </a:lnTo>
                <a:lnTo>
                  <a:pt x="6108" y="10228"/>
                </a:lnTo>
                <a:lnTo>
                  <a:pt x="6108" y="8049"/>
                </a:lnTo>
                <a:cubicBezTo>
                  <a:pt x="6108" y="7680"/>
                  <a:pt x="6418" y="7359"/>
                  <a:pt x="6787" y="7359"/>
                </a:cubicBezTo>
                <a:close/>
                <a:moveTo>
                  <a:pt x="10275" y="1"/>
                </a:moveTo>
                <a:cubicBezTo>
                  <a:pt x="10049" y="1"/>
                  <a:pt x="9870" y="179"/>
                  <a:pt x="9870" y="405"/>
                </a:cubicBezTo>
                <a:lnTo>
                  <a:pt x="9870" y="4334"/>
                </a:lnTo>
                <a:lnTo>
                  <a:pt x="9406" y="4334"/>
                </a:lnTo>
                <a:cubicBezTo>
                  <a:pt x="8573" y="4334"/>
                  <a:pt x="7906" y="5001"/>
                  <a:pt x="7906" y="5835"/>
                </a:cubicBezTo>
                <a:lnTo>
                  <a:pt x="7906" y="6668"/>
                </a:lnTo>
                <a:cubicBezTo>
                  <a:pt x="7704" y="6561"/>
                  <a:pt x="7477" y="6501"/>
                  <a:pt x="7227" y="6501"/>
                </a:cubicBezTo>
                <a:lnTo>
                  <a:pt x="6763" y="6501"/>
                </a:lnTo>
                <a:cubicBezTo>
                  <a:pt x="5929" y="6501"/>
                  <a:pt x="5263" y="7168"/>
                  <a:pt x="5263" y="8002"/>
                </a:cubicBezTo>
                <a:lnTo>
                  <a:pt x="5263" y="8871"/>
                </a:lnTo>
                <a:cubicBezTo>
                  <a:pt x="5048" y="8764"/>
                  <a:pt x="4810" y="8704"/>
                  <a:pt x="4572" y="8704"/>
                </a:cubicBezTo>
                <a:lnTo>
                  <a:pt x="4132" y="8704"/>
                </a:lnTo>
                <a:cubicBezTo>
                  <a:pt x="3298" y="8704"/>
                  <a:pt x="2620" y="9371"/>
                  <a:pt x="2620" y="10204"/>
                </a:cubicBezTo>
                <a:lnTo>
                  <a:pt x="2620" y="11038"/>
                </a:lnTo>
                <a:cubicBezTo>
                  <a:pt x="2417" y="10930"/>
                  <a:pt x="2191" y="10883"/>
                  <a:pt x="1941" y="10883"/>
                </a:cubicBezTo>
                <a:lnTo>
                  <a:pt x="1512" y="10883"/>
                </a:lnTo>
                <a:cubicBezTo>
                  <a:pt x="679" y="10883"/>
                  <a:pt x="0" y="11550"/>
                  <a:pt x="0" y="12383"/>
                </a:cubicBezTo>
                <a:lnTo>
                  <a:pt x="0" y="13466"/>
                </a:lnTo>
                <a:cubicBezTo>
                  <a:pt x="0" y="13693"/>
                  <a:pt x="179" y="13871"/>
                  <a:pt x="405" y="13871"/>
                </a:cubicBezTo>
                <a:lnTo>
                  <a:pt x="13538" y="13871"/>
                </a:lnTo>
                <a:cubicBezTo>
                  <a:pt x="13752" y="13871"/>
                  <a:pt x="13930" y="13693"/>
                  <a:pt x="13930" y="13466"/>
                </a:cubicBezTo>
                <a:lnTo>
                  <a:pt x="13930" y="5846"/>
                </a:lnTo>
                <a:cubicBezTo>
                  <a:pt x="13930" y="5025"/>
                  <a:pt x="13264" y="4358"/>
                  <a:pt x="12442" y="4358"/>
                </a:cubicBezTo>
                <a:lnTo>
                  <a:pt x="10692" y="4358"/>
                </a:lnTo>
                <a:lnTo>
                  <a:pt x="10692" y="3001"/>
                </a:lnTo>
                <a:lnTo>
                  <a:pt x="13549" y="3001"/>
                </a:lnTo>
                <a:cubicBezTo>
                  <a:pt x="13728" y="3001"/>
                  <a:pt x="13895" y="2894"/>
                  <a:pt x="13930" y="2727"/>
                </a:cubicBezTo>
                <a:cubicBezTo>
                  <a:pt x="13978" y="2560"/>
                  <a:pt x="13930" y="2394"/>
                  <a:pt x="13811" y="2287"/>
                </a:cubicBezTo>
                <a:lnTo>
                  <a:pt x="13026" y="1501"/>
                </a:lnTo>
                <a:lnTo>
                  <a:pt x="13835" y="703"/>
                </a:lnTo>
                <a:cubicBezTo>
                  <a:pt x="13966" y="560"/>
                  <a:pt x="13990" y="322"/>
                  <a:pt x="13859" y="167"/>
                </a:cubicBezTo>
                <a:cubicBezTo>
                  <a:pt x="13788" y="60"/>
                  <a:pt x="13657" y="1"/>
                  <a:pt x="13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4;p44">
            <a:extLst>
              <a:ext uri="{FF2B5EF4-FFF2-40B4-BE49-F238E27FC236}">
                <a16:creationId xmlns:a16="http://schemas.microsoft.com/office/drawing/2014/main" id="{EDA4052C-B661-43EE-A813-6D1CF5017D37}"/>
              </a:ext>
            </a:extLst>
          </p:cNvPr>
          <p:cNvSpPr txBox="1">
            <a:spLocks/>
          </p:cNvSpPr>
          <p:nvPr/>
        </p:nvSpPr>
        <p:spPr>
          <a:xfrm>
            <a:off x="5968393" y="3132091"/>
            <a:ext cx="2438400" cy="37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Nunito"/>
              <a:buNone/>
              <a:defRPr sz="2000" b="1" i="0" u="none" strike="noStrike" cap="none">
                <a:solidFill>
                  <a:schemeClr val="dk1"/>
                </a:solidFill>
                <a:latin typeface="Nunito"/>
                <a:ea typeface="Nunito"/>
                <a:cs typeface="Nunito"/>
                <a:sym typeface="Nunito"/>
              </a:defRPr>
            </a:lvl1pPr>
            <a:lvl2pPr marL="914400" marR="0" lvl="1"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2pPr>
            <a:lvl3pPr marL="1371600" marR="0" lvl="2"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3pPr>
            <a:lvl4pPr marL="1828800" marR="0" lvl="3"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4pPr>
            <a:lvl5pPr marL="2286000" marR="0" lvl="4"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5pPr>
            <a:lvl6pPr marL="2743200" marR="0" lvl="5"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6pPr>
            <a:lvl7pPr marL="3200400" marR="0" lvl="6"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7pPr>
            <a:lvl8pPr marL="3657600" marR="0" lvl="7"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8pPr>
            <a:lvl9pPr marL="4114800" marR="0" lvl="8"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9pPr>
          </a:lstStyle>
          <a:p>
            <a:pPr marL="0" indent="0"/>
            <a:r>
              <a:rPr lang="en-US" sz="1800" dirty="0"/>
              <a:t>loss : </a:t>
            </a:r>
            <a:r>
              <a:rPr lang="en-US" sz="1800" b="0" dirty="0"/>
              <a:t>19% </a:t>
            </a:r>
          </a:p>
        </p:txBody>
      </p:sp>
      <p:pic>
        <p:nvPicPr>
          <p:cNvPr id="5" name="صورة 4">
            <a:extLst>
              <a:ext uri="{FF2B5EF4-FFF2-40B4-BE49-F238E27FC236}">
                <a16:creationId xmlns:a16="http://schemas.microsoft.com/office/drawing/2014/main" id="{A78B5853-1F0E-425C-9105-0B32F18FC087}"/>
              </a:ext>
            </a:extLst>
          </p:cNvPr>
          <p:cNvPicPr>
            <a:picLocks noChangeAspect="1"/>
          </p:cNvPicPr>
          <p:nvPr/>
        </p:nvPicPr>
        <p:blipFill>
          <a:blip r:embed="rId3"/>
          <a:stretch>
            <a:fillRect/>
          </a:stretch>
        </p:blipFill>
        <p:spPr>
          <a:xfrm>
            <a:off x="382862" y="1038596"/>
            <a:ext cx="5220889" cy="39378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37687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1"/>
          <p:cNvSpPr/>
          <p:nvPr/>
        </p:nvSpPr>
        <p:spPr>
          <a:xfrm>
            <a:off x="608509" y="1277144"/>
            <a:ext cx="8035636" cy="3305559"/>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1"/>
          <p:cNvSpPr/>
          <p:nvPr/>
        </p:nvSpPr>
        <p:spPr>
          <a:xfrm>
            <a:off x="778836" y="1509558"/>
            <a:ext cx="7694982" cy="2848331"/>
          </a:xfrm>
          <a:prstGeom prst="roundRect">
            <a:avLst>
              <a:gd name="adj" fmla="val 16667"/>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ar-SA" dirty="0"/>
          </a:p>
        </p:txBody>
      </p:sp>
      <p:sp>
        <p:nvSpPr>
          <p:cNvPr id="687" name="Google Shape;687;p51"/>
          <p:cNvSpPr txBox="1">
            <a:spLocks noGrp="1"/>
          </p:cNvSpPr>
          <p:nvPr>
            <p:ph type="title"/>
          </p:nvPr>
        </p:nvSpPr>
        <p:spPr>
          <a:xfrm>
            <a:off x="713100" y="472991"/>
            <a:ext cx="7717800" cy="370800"/>
          </a:xfrm>
          <a:prstGeom prst="rect">
            <a:avLst/>
          </a:prstGeom>
        </p:spPr>
        <p:txBody>
          <a:bodyPr spcFirstLastPara="1" wrap="square" lIns="91425" tIns="91425" rIns="91425" bIns="91425" anchor="ctr" anchorCtr="0">
            <a:noAutofit/>
          </a:bodyPr>
          <a:lstStyle/>
          <a:p>
            <a:r>
              <a:rPr lang="en-US" dirty="0"/>
              <a:t>Image Results </a:t>
            </a:r>
          </a:p>
        </p:txBody>
      </p:sp>
      <p:sp>
        <p:nvSpPr>
          <p:cNvPr id="690" name="Google Shape;690;p51"/>
          <p:cNvSpPr/>
          <p:nvPr/>
        </p:nvSpPr>
        <p:spPr>
          <a:xfrm>
            <a:off x="4228677" y="975782"/>
            <a:ext cx="795300" cy="7953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1"/>
          <p:cNvSpPr/>
          <p:nvPr/>
        </p:nvSpPr>
        <p:spPr>
          <a:xfrm>
            <a:off x="4301727" y="1048832"/>
            <a:ext cx="649200" cy="6492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مربع نص 4">
            <a:extLst>
              <a:ext uri="{FF2B5EF4-FFF2-40B4-BE49-F238E27FC236}">
                <a16:creationId xmlns:a16="http://schemas.microsoft.com/office/drawing/2014/main" id="{2F7BAE70-E21E-4A8F-AF8C-9C22B9034414}"/>
              </a:ext>
            </a:extLst>
          </p:cNvPr>
          <p:cNvSpPr txBox="1"/>
          <p:nvPr/>
        </p:nvSpPr>
        <p:spPr>
          <a:xfrm>
            <a:off x="1006370" y="3840936"/>
            <a:ext cx="3541895" cy="523220"/>
          </a:xfrm>
          <a:prstGeom prst="rect">
            <a:avLst/>
          </a:prstGeom>
          <a:noFill/>
        </p:spPr>
        <p:txBody>
          <a:bodyPr wrap="square" rtlCol="1">
            <a:spAutoFit/>
          </a:bodyPr>
          <a:lstStyle/>
          <a:p>
            <a:pPr algn="ctr"/>
            <a:r>
              <a:rPr lang="en-US" b="0" i="0" dirty="0">
                <a:solidFill>
                  <a:srgbClr val="212121"/>
                </a:solidFill>
                <a:effectLst/>
                <a:latin typeface="Courier New" panose="02070309020205020404" pitchFamily="49" charset="0"/>
              </a:rPr>
              <a:t>Model's prediction:</a:t>
            </a:r>
          </a:p>
          <a:p>
            <a:pPr algn="ctr"/>
            <a:r>
              <a:rPr lang="en-US" b="0" i="0" dirty="0">
                <a:solidFill>
                  <a:srgbClr val="212121"/>
                </a:solidFill>
                <a:effectLst/>
                <a:latin typeface="Courier New" panose="02070309020205020404" pitchFamily="49" charset="0"/>
              </a:rPr>
              <a:t> No Accident</a:t>
            </a:r>
            <a:endParaRPr lang="ar-SA" dirty="0"/>
          </a:p>
        </p:txBody>
      </p:sp>
      <p:sp>
        <p:nvSpPr>
          <p:cNvPr id="8" name="مربع نص 7">
            <a:extLst>
              <a:ext uri="{FF2B5EF4-FFF2-40B4-BE49-F238E27FC236}">
                <a16:creationId xmlns:a16="http://schemas.microsoft.com/office/drawing/2014/main" id="{FA611AB9-D0F8-411A-9B3E-52EB610BC1C8}"/>
              </a:ext>
            </a:extLst>
          </p:cNvPr>
          <p:cNvSpPr txBox="1"/>
          <p:nvPr/>
        </p:nvSpPr>
        <p:spPr>
          <a:xfrm>
            <a:off x="4775798" y="3776489"/>
            <a:ext cx="3541895" cy="523220"/>
          </a:xfrm>
          <a:prstGeom prst="rect">
            <a:avLst/>
          </a:prstGeom>
          <a:noFill/>
        </p:spPr>
        <p:txBody>
          <a:bodyPr wrap="square" rtlCol="1">
            <a:spAutoFit/>
          </a:bodyPr>
          <a:lstStyle/>
          <a:p>
            <a:pPr algn="ctr"/>
            <a:r>
              <a:rPr lang="en-US" b="0" i="0" dirty="0">
                <a:solidFill>
                  <a:srgbClr val="212121"/>
                </a:solidFill>
                <a:effectLst/>
                <a:latin typeface="Courier New" panose="02070309020205020404" pitchFamily="49" charset="0"/>
              </a:rPr>
              <a:t>Model's prediction:</a:t>
            </a:r>
          </a:p>
          <a:p>
            <a:pPr algn="ctr"/>
            <a:r>
              <a:rPr lang="en-US" b="0" i="0" dirty="0">
                <a:solidFill>
                  <a:srgbClr val="212121"/>
                </a:solidFill>
                <a:effectLst/>
                <a:latin typeface="Courier New" panose="02070309020205020404" pitchFamily="49" charset="0"/>
              </a:rPr>
              <a:t> No Accident</a:t>
            </a:r>
            <a:endParaRPr lang="ar-SA" dirty="0"/>
          </a:p>
        </p:txBody>
      </p:sp>
      <p:pic>
        <p:nvPicPr>
          <p:cNvPr id="12" name="Graphic 15" descr="Security camera outline">
            <a:extLst>
              <a:ext uri="{FF2B5EF4-FFF2-40B4-BE49-F238E27FC236}">
                <a16:creationId xmlns:a16="http://schemas.microsoft.com/office/drawing/2014/main" id="{57A8E496-28F4-4F19-8170-E933D2A58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0296" y="1068370"/>
            <a:ext cx="596322" cy="596322"/>
          </a:xfrm>
          <a:prstGeom prst="rect">
            <a:avLst/>
          </a:prstGeom>
        </p:spPr>
      </p:pic>
      <p:pic>
        <p:nvPicPr>
          <p:cNvPr id="4" name="صورة 3" descr="صورة تحتوي على نص, طريق, مسلك, الطريق السريع&#10;&#10;تم إنشاء الوصف تلقائياً">
            <a:extLst>
              <a:ext uri="{FF2B5EF4-FFF2-40B4-BE49-F238E27FC236}">
                <a16:creationId xmlns:a16="http://schemas.microsoft.com/office/drawing/2014/main" id="{950C4520-D55E-4C42-B9C6-96D77B453821}"/>
              </a:ext>
            </a:extLst>
          </p:cNvPr>
          <p:cNvPicPr>
            <a:picLocks noChangeAspect="1"/>
          </p:cNvPicPr>
          <p:nvPr/>
        </p:nvPicPr>
        <p:blipFill>
          <a:blip r:embed="rId5"/>
          <a:stretch>
            <a:fillRect/>
          </a:stretch>
        </p:blipFill>
        <p:spPr>
          <a:xfrm>
            <a:off x="1270250" y="2036471"/>
            <a:ext cx="3194690" cy="1797013"/>
          </a:xfrm>
          <a:prstGeom prst="rect">
            <a:avLst/>
          </a:prstGeom>
        </p:spPr>
      </p:pic>
      <p:pic>
        <p:nvPicPr>
          <p:cNvPr id="9" name="صورة 8" descr="صورة تحتوي على أرض, خارجي, مسلك, طريق&#10;&#10;تم إنشاء الوصف تلقائياً">
            <a:extLst>
              <a:ext uri="{FF2B5EF4-FFF2-40B4-BE49-F238E27FC236}">
                <a16:creationId xmlns:a16="http://schemas.microsoft.com/office/drawing/2014/main" id="{F83106E0-2C7D-4597-921C-93EBC6CD4302}"/>
              </a:ext>
            </a:extLst>
          </p:cNvPr>
          <p:cNvPicPr>
            <a:picLocks noChangeAspect="1"/>
          </p:cNvPicPr>
          <p:nvPr/>
        </p:nvPicPr>
        <p:blipFill>
          <a:blip r:embed="rId6"/>
          <a:stretch>
            <a:fillRect/>
          </a:stretch>
        </p:blipFill>
        <p:spPr>
          <a:xfrm>
            <a:off x="4859764" y="1999394"/>
            <a:ext cx="3159280" cy="1777095"/>
          </a:xfrm>
          <a:prstGeom prst="rect">
            <a:avLst/>
          </a:prstGeom>
        </p:spPr>
      </p:pic>
    </p:spTree>
    <p:extLst>
      <p:ext uri="{BB962C8B-B14F-4D97-AF65-F5344CB8AC3E}">
        <p14:creationId xmlns:p14="http://schemas.microsoft.com/office/powerpoint/2010/main" val="23086067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1"/>
          <p:cNvSpPr/>
          <p:nvPr/>
        </p:nvSpPr>
        <p:spPr>
          <a:xfrm>
            <a:off x="608509" y="1277144"/>
            <a:ext cx="8035636" cy="3305559"/>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1"/>
          <p:cNvSpPr/>
          <p:nvPr/>
        </p:nvSpPr>
        <p:spPr>
          <a:xfrm>
            <a:off x="887551" y="1332847"/>
            <a:ext cx="7694982" cy="2982675"/>
          </a:xfrm>
          <a:prstGeom prst="roundRect">
            <a:avLst>
              <a:gd name="adj" fmla="val 16667"/>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ar-SA" dirty="0"/>
          </a:p>
        </p:txBody>
      </p:sp>
      <p:sp>
        <p:nvSpPr>
          <p:cNvPr id="687" name="Google Shape;687;p51"/>
          <p:cNvSpPr txBox="1">
            <a:spLocks noGrp="1"/>
          </p:cNvSpPr>
          <p:nvPr>
            <p:ph type="title"/>
          </p:nvPr>
        </p:nvSpPr>
        <p:spPr>
          <a:xfrm>
            <a:off x="713100" y="424770"/>
            <a:ext cx="7717800" cy="370800"/>
          </a:xfrm>
          <a:prstGeom prst="rect">
            <a:avLst/>
          </a:prstGeom>
        </p:spPr>
        <p:txBody>
          <a:bodyPr spcFirstLastPara="1" wrap="square" lIns="91425" tIns="91425" rIns="91425" bIns="91425" anchor="ctr" anchorCtr="0">
            <a:noAutofit/>
          </a:bodyPr>
          <a:lstStyle/>
          <a:p>
            <a:r>
              <a:rPr lang="en-US" dirty="0"/>
              <a:t>Image Results </a:t>
            </a:r>
          </a:p>
        </p:txBody>
      </p:sp>
      <p:sp>
        <p:nvSpPr>
          <p:cNvPr id="690" name="Google Shape;690;p51"/>
          <p:cNvSpPr/>
          <p:nvPr/>
        </p:nvSpPr>
        <p:spPr>
          <a:xfrm>
            <a:off x="4228677" y="975782"/>
            <a:ext cx="795300" cy="7953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1"/>
          <p:cNvSpPr/>
          <p:nvPr/>
        </p:nvSpPr>
        <p:spPr>
          <a:xfrm>
            <a:off x="4301727" y="1048832"/>
            <a:ext cx="649200" cy="6492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صورة 2" descr="صورة تحتوي على نص, طريق, مسلك, مشهد&#10;&#10;تم إنشاء الوصف تلقائياً">
            <a:extLst>
              <a:ext uri="{FF2B5EF4-FFF2-40B4-BE49-F238E27FC236}">
                <a16:creationId xmlns:a16="http://schemas.microsoft.com/office/drawing/2014/main" id="{6DDF8AA8-4CC3-4672-AC09-962287338021}"/>
              </a:ext>
            </a:extLst>
          </p:cNvPr>
          <p:cNvPicPr>
            <a:picLocks noChangeAspect="1"/>
          </p:cNvPicPr>
          <p:nvPr/>
        </p:nvPicPr>
        <p:blipFill>
          <a:blip r:embed="rId3"/>
          <a:stretch>
            <a:fillRect/>
          </a:stretch>
        </p:blipFill>
        <p:spPr>
          <a:xfrm>
            <a:off x="1276397" y="1906806"/>
            <a:ext cx="3182395" cy="1790097"/>
          </a:xfrm>
          <a:prstGeom prst="rect">
            <a:avLst/>
          </a:prstGeom>
        </p:spPr>
      </p:pic>
      <p:sp>
        <p:nvSpPr>
          <p:cNvPr id="5" name="مربع نص 4">
            <a:extLst>
              <a:ext uri="{FF2B5EF4-FFF2-40B4-BE49-F238E27FC236}">
                <a16:creationId xmlns:a16="http://schemas.microsoft.com/office/drawing/2014/main" id="{2F7BAE70-E21E-4A8F-AF8C-9C22B9034414}"/>
              </a:ext>
            </a:extLst>
          </p:cNvPr>
          <p:cNvSpPr txBox="1"/>
          <p:nvPr/>
        </p:nvSpPr>
        <p:spPr>
          <a:xfrm>
            <a:off x="1264102" y="3713661"/>
            <a:ext cx="3194690" cy="523220"/>
          </a:xfrm>
          <a:prstGeom prst="rect">
            <a:avLst/>
          </a:prstGeom>
          <a:noFill/>
        </p:spPr>
        <p:txBody>
          <a:bodyPr wrap="square" rtlCol="1">
            <a:spAutoFit/>
          </a:bodyPr>
          <a:lstStyle/>
          <a:p>
            <a:pPr algn="ctr"/>
            <a:r>
              <a:rPr lang="en-US" b="0" i="0" dirty="0">
                <a:solidFill>
                  <a:srgbClr val="212121"/>
                </a:solidFill>
                <a:effectLst/>
                <a:latin typeface="Courier New" panose="02070309020205020404" pitchFamily="49" charset="0"/>
              </a:rPr>
              <a:t>Model's prediction:</a:t>
            </a:r>
          </a:p>
          <a:p>
            <a:pPr algn="ctr"/>
            <a:r>
              <a:rPr lang="en-US" b="0" i="0" dirty="0">
                <a:solidFill>
                  <a:srgbClr val="212121"/>
                </a:solidFill>
                <a:effectLst/>
                <a:latin typeface="Courier New" panose="02070309020205020404" pitchFamily="49" charset="0"/>
              </a:rPr>
              <a:t>Accident</a:t>
            </a:r>
            <a:endParaRPr lang="ar-SA" dirty="0"/>
          </a:p>
        </p:txBody>
      </p:sp>
      <p:pic>
        <p:nvPicPr>
          <p:cNvPr id="7" name="صورة 6" descr="صورة تحتوي على خارجي&#10;&#10;تم إنشاء الوصف تلقائياً">
            <a:extLst>
              <a:ext uri="{FF2B5EF4-FFF2-40B4-BE49-F238E27FC236}">
                <a16:creationId xmlns:a16="http://schemas.microsoft.com/office/drawing/2014/main" id="{CFC418DF-779E-4178-86AD-D4AFCC230996}"/>
              </a:ext>
            </a:extLst>
          </p:cNvPr>
          <p:cNvPicPr>
            <a:picLocks noChangeAspect="1"/>
          </p:cNvPicPr>
          <p:nvPr/>
        </p:nvPicPr>
        <p:blipFill>
          <a:blip r:embed="rId4"/>
          <a:stretch>
            <a:fillRect/>
          </a:stretch>
        </p:blipFill>
        <p:spPr>
          <a:xfrm>
            <a:off x="4811091" y="1899849"/>
            <a:ext cx="3194690" cy="1762930"/>
          </a:xfrm>
          <a:prstGeom prst="rect">
            <a:avLst/>
          </a:prstGeom>
        </p:spPr>
      </p:pic>
      <p:sp>
        <p:nvSpPr>
          <p:cNvPr id="8" name="مربع نص 7">
            <a:extLst>
              <a:ext uri="{FF2B5EF4-FFF2-40B4-BE49-F238E27FC236}">
                <a16:creationId xmlns:a16="http://schemas.microsoft.com/office/drawing/2014/main" id="{FA611AB9-D0F8-411A-9B3E-52EB610BC1C8}"/>
              </a:ext>
            </a:extLst>
          </p:cNvPr>
          <p:cNvSpPr txBox="1"/>
          <p:nvPr/>
        </p:nvSpPr>
        <p:spPr>
          <a:xfrm>
            <a:off x="4773066" y="3702531"/>
            <a:ext cx="3270739" cy="523220"/>
          </a:xfrm>
          <a:prstGeom prst="rect">
            <a:avLst/>
          </a:prstGeom>
          <a:noFill/>
        </p:spPr>
        <p:txBody>
          <a:bodyPr wrap="square" rtlCol="1">
            <a:spAutoFit/>
          </a:bodyPr>
          <a:lstStyle/>
          <a:p>
            <a:pPr algn="ctr"/>
            <a:r>
              <a:rPr lang="en-US" b="0" i="0" dirty="0">
                <a:solidFill>
                  <a:srgbClr val="212121"/>
                </a:solidFill>
                <a:effectLst/>
                <a:latin typeface="Courier New" panose="02070309020205020404" pitchFamily="49" charset="0"/>
              </a:rPr>
              <a:t>Model's prediction:</a:t>
            </a:r>
          </a:p>
          <a:p>
            <a:pPr algn="ctr"/>
            <a:r>
              <a:rPr lang="en-US" b="0" i="0" dirty="0">
                <a:solidFill>
                  <a:srgbClr val="212121"/>
                </a:solidFill>
                <a:effectLst/>
                <a:latin typeface="Courier New" panose="02070309020205020404" pitchFamily="49" charset="0"/>
              </a:rPr>
              <a:t> Accident</a:t>
            </a:r>
            <a:endParaRPr lang="ar-SA" dirty="0"/>
          </a:p>
        </p:txBody>
      </p:sp>
      <p:pic>
        <p:nvPicPr>
          <p:cNvPr id="12" name="Graphic 15" descr="Security camera outline">
            <a:extLst>
              <a:ext uri="{FF2B5EF4-FFF2-40B4-BE49-F238E27FC236}">
                <a16:creationId xmlns:a16="http://schemas.microsoft.com/office/drawing/2014/main" id="{57A8E496-28F4-4F19-8170-E933D2A58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0296" y="1068370"/>
            <a:ext cx="596322" cy="596322"/>
          </a:xfrm>
          <a:prstGeom prst="rect">
            <a:avLst/>
          </a:prstGeom>
        </p:spPr>
      </p:pic>
    </p:spTree>
    <p:extLst>
      <p:ext uri="{BB962C8B-B14F-4D97-AF65-F5344CB8AC3E}">
        <p14:creationId xmlns:p14="http://schemas.microsoft.com/office/powerpoint/2010/main" val="11611293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5" name="Google Shape;1165;p73"/>
          <p:cNvSpPr txBox="1">
            <a:spLocks noGrp="1"/>
          </p:cNvSpPr>
          <p:nvPr>
            <p:ph type="subTitle" idx="2"/>
          </p:nvPr>
        </p:nvSpPr>
        <p:spPr>
          <a:xfrm>
            <a:off x="4895400" y="1998675"/>
            <a:ext cx="3535500" cy="37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Website</a:t>
            </a:r>
            <a:endParaRPr/>
          </a:p>
        </p:txBody>
      </p:sp>
      <p:grpSp>
        <p:nvGrpSpPr>
          <p:cNvPr id="1166" name="Google Shape;1166;p73"/>
          <p:cNvGrpSpPr/>
          <p:nvPr/>
        </p:nvGrpSpPr>
        <p:grpSpPr>
          <a:xfrm>
            <a:off x="713225" y="326004"/>
            <a:ext cx="7581610" cy="4817496"/>
            <a:chOff x="713225" y="1074275"/>
            <a:chExt cx="3864479" cy="3135195"/>
          </a:xfrm>
        </p:grpSpPr>
        <p:sp>
          <p:nvSpPr>
            <p:cNvPr id="1167" name="Google Shape;1167;p73"/>
            <p:cNvSpPr/>
            <p:nvPr/>
          </p:nvSpPr>
          <p:spPr>
            <a:xfrm>
              <a:off x="2153438" y="3730094"/>
              <a:ext cx="979832" cy="421587"/>
            </a:xfrm>
            <a:custGeom>
              <a:avLst/>
              <a:gdLst/>
              <a:ahLst/>
              <a:cxnLst/>
              <a:rect l="l" t="t" r="r" b="b"/>
              <a:pathLst>
                <a:path w="1244231" h="535349" extrusionOk="0">
                  <a:moveTo>
                    <a:pt x="1244231" y="535349"/>
                  </a:moveTo>
                  <a:lnTo>
                    <a:pt x="0" y="535349"/>
                  </a:lnTo>
                  <a:lnTo>
                    <a:pt x="71183" y="0"/>
                  </a:lnTo>
                  <a:lnTo>
                    <a:pt x="1183208" y="0"/>
                  </a:lnTo>
                  <a:close/>
                </a:path>
              </a:pathLst>
            </a:custGeom>
            <a:gradFill>
              <a:gsLst>
                <a:gs pos="0">
                  <a:schemeClr val="lt2"/>
                </a:gs>
                <a:gs pos="100000">
                  <a:schemeClr val="accent1"/>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68" name="Google Shape;1168;p73"/>
            <p:cNvSpPr/>
            <p:nvPr/>
          </p:nvSpPr>
          <p:spPr>
            <a:xfrm>
              <a:off x="713227" y="3377536"/>
              <a:ext cx="3864477" cy="356414"/>
            </a:xfrm>
            <a:custGeom>
              <a:avLst/>
              <a:gdLst/>
              <a:ahLst/>
              <a:cxnLst/>
              <a:rect l="l" t="t" r="r" b="b"/>
              <a:pathLst>
                <a:path w="4907273" h="452589" extrusionOk="0">
                  <a:moveTo>
                    <a:pt x="0" y="0"/>
                  </a:moveTo>
                  <a:lnTo>
                    <a:pt x="0" y="330568"/>
                  </a:lnTo>
                  <a:cubicBezTo>
                    <a:pt x="0" y="397662"/>
                    <a:pt x="54902" y="452589"/>
                    <a:pt x="122059" y="452589"/>
                  </a:cubicBezTo>
                  <a:lnTo>
                    <a:pt x="4785290" y="452589"/>
                  </a:lnTo>
                  <a:cubicBezTo>
                    <a:pt x="4852352" y="452589"/>
                    <a:pt x="4907273" y="397662"/>
                    <a:pt x="4907273" y="330568"/>
                  </a:cubicBezTo>
                  <a:lnTo>
                    <a:pt x="4907273" y="0"/>
                  </a:lnTo>
                  <a:close/>
                </a:path>
              </a:pathLst>
            </a:custGeom>
            <a:gradFill>
              <a:gsLst>
                <a:gs pos="0">
                  <a:srgbClr val="1658F1"/>
                </a:gs>
                <a:gs pos="100000">
                  <a:srgbClr val="36DBE0"/>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69" name="Google Shape;1169;p73"/>
            <p:cNvSpPr/>
            <p:nvPr/>
          </p:nvSpPr>
          <p:spPr>
            <a:xfrm>
              <a:off x="713225" y="1074275"/>
              <a:ext cx="3864477" cy="2306673"/>
            </a:xfrm>
            <a:custGeom>
              <a:avLst/>
              <a:gdLst/>
              <a:ahLst/>
              <a:cxnLst/>
              <a:rect l="l" t="t" r="r" b="b"/>
              <a:pathLst>
                <a:path w="4907273" h="2929108" extrusionOk="0">
                  <a:moveTo>
                    <a:pt x="4907273" y="122040"/>
                  </a:moveTo>
                  <a:cubicBezTo>
                    <a:pt x="4907273" y="54921"/>
                    <a:pt x="4852358" y="0"/>
                    <a:pt x="4785290" y="0"/>
                  </a:cubicBezTo>
                  <a:lnTo>
                    <a:pt x="122059" y="0"/>
                  </a:lnTo>
                  <a:cubicBezTo>
                    <a:pt x="54908" y="0"/>
                    <a:pt x="0" y="54921"/>
                    <a:pt x="0" y="122040"/>
                  </a:cubicBezTo>
                  <a:lnTo>
                    <a:pt x="0" y="2929108"/>
                  </a:lnTo>
                  <a:lnTo>
                    <a:pt x="4907273" y="2929108"/>
                  </a:lnTo>
                  <a:close/>
                </a:path>
              </a:pathLst>
            </a:custGeom>
            <a:gradFill>
              <a:gsLst>
                <a:gs pos="0">
                  <a:schemeClr val="lt2"/>
                </a:gs>
                <a:gs pos="100000">
                  <a:schemeClr val="accent1"/>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70" name="Google Shape;1170;p73"/>
            <p:cNvSpPr/>
            <p:nvPr/>
          </p:nvSpPr>
          <p:spPr>
            <a:xfrm>
              <a:off x="1981334" y="4151058"/>
              <a:ext cx="1324520" cy="41715"/>
            </a:xfrm>
            <a:custGeom>
              <a:avLst/>
              <a:gdLst/>
              <a:ahLst/>
              <a:cxnLst/>
              <a:rect l="l" t="t" r="r" b="b"/>
              <a:pathLst>
                <a:path w="1681930" h="52971" extrusionOk="0">
                  <a:moveTo>
                    <a:pt x="218865" y="0"/>
                  </a:moveTo>
                  <a:lnTo>
                    <a:pt x="1463097" y="0"/>
                  </a:lnTo>
                  <a:lnTo>
                    <a:pt x="1681930" y="51727"/>
                  </a:lnTo>
                  <a:lnTo>
                    <a:pt x="0" y="52971"/>
                  </a:lnTo>
                  <a:close/>
                </a:path>
              </a:pathLst>
            </a:custGeom>
            <a:gradFill>
              <a:gsLst>
                <a:gs pos="0">
                  <a:schemeClr val="lt2"/>
                </a:gs>
                <a:gs pos="100000">
                  <a:schemeClr val="accent1"/>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71" name="Google Shape;1171;p73"/>
            <p:cNvSpPr/>
            <p:nvPr/>
          </p:nvSpPr>
          <p:spPr>
            <a:xfrm>
              <a:off x="1981496" y="4186833"/>
              <a:ext cx="1324185" cy="22637"/>
            </a:xfrm>
            <a:custGeom>
              <a:avLst/>
              <a:gdLst/>
              <a:ahLst/>
              <a:cxnLst/>
              <a:rect l="l" t="t" r="r" b="b"/>
              <a:pathLst>
                <a:path w="1681505" h="28746" extrusionOk="0">
                  <a:moveTo>
                    <a:pt x="1670050" y="28746"/>
                  </a:moveTo>
                  <a:lnTo>
                    <a:pt x="10998" y="28746"/>
                  </a:lnTo>
                  <a:lnTo>
                    <a:pt x="0" y="1244"/>
                  </a:lnTo>
                  <a:lnTo>
                    <a:pt x="1681505" y="0"/>
                  </a:lnTo>
                  <a:close/>
                </a:path>
              </a:pathLst>
            </a:custGeom>
            <a:gradFill>
              <a:gsLst>
                <a:gs pos="0">
                  <a:schemeClr val="lt2"/>
                </a:gs>
                <a:gs pos="100000">
                  <a:schemeClr val="accent1"/>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72" name="Google Shape;1172;p73"/>
            <p:cNvSpPr/>
            <p:nvPr/>
          </p:nvSpPr>
          <p:spPr>
            <a:xfrm>
              <a:off x="2573972" y="3498150"/>
              <a:ext cx="137492" cy="137497"/>
            </a:xfrm>
            <a:custGeom>
              <a:avLst/>
              <a:gdLst/>
              <a:ahLst/>
              <a:cxnLst/>
              <a:rect l="l" t="t" r="r" b="b"/>
              <a:pathLst>
                <a:path w="174593" h="174599" extrusionOk="0">
                  <a:moveTo>
                    <a:pt x="174593" y="87325"/>
                  </a:moveTo>
                  <a:cubicBezTo>
                    <a:pt x="174593" y="135521"/>
                    <a:pt x="135515" y="174599"/>
                    <a:pt x="87312" y="174599"/>
                  </a:cubicBezTo>
                  <a:cubicBezTo>
                    <a:pt x="39039" y="174599"/>
                    <a:pt x="0" y="135521"/>
                    <a:pt x="0" y="87325"/>
                  </a:cubicBezTo>
                  <a:cubicBezTo>
                    <a:pt x="0" y="39090"/>
                    <a:pt x="39039" y="0"/>
                    <a:pt x="87312" y="0"/>
                  </a:cubicBezTo>
                  <a:cubicBezTo>
                    <a:pt x="135515" y="0"/>
                    <a:pt x="174593" y="39090"/>
                    <a:pt x="174593" y="87325"/>
                  </a:cubicBezTo>
                  <a:close/>
                </a:path>
              </a:pathLst>
            </a:custGeom>
            <a:gradFill>
              <a:gsLst>
                <a:gs pos="0">
                  <a:schemeClr val="lt1"/>
                </a:gs>
                <a:gs pos="100000">
                  <a:srgbClr val="F0F0F3"/>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pic>
          <p:nvPicPr>
            <p:cNvPr id="1173" name="Google Shape;1173;p73"/>
            <p:cNvPicPr preferRelativeResize="0"/>
            <p:nvPr/>
          </p:nvPicPr>
          <p:blipFill rotWithShape="1">
            <a:blip r:embed="rId5">
              <a:alphaModFix/>
            </a:blip>
            <a:srcRect b="37023"/>
            <a:stretch/>
          </p:blipFill>
          <p:spPr>
            <a:xfrm>
              <a:off x="849165" y="1198241"/>
              <a:ext cx="3586908" cy="2054170"/>
            </a:xfrm>
            <a:prstGeom prst="rect">
              <a:avLst/>
            </a:prstGeom>
            <a:noFill/>
            <a:ln>
              <a:noFill/>
            </a:ln>
          </p:spPr>
        </p:pic>
      </p:grpSp>
      <p:pic>
        <p:nvPicPr>
          <p:cNvPr id="3" name="outputvideo">
            <a:hlinkClick r:id="" action="ppaction://media"/>
            <a:extLst>
              <a:ext uri="{FF2B5EF4-FFF2-40B4-BE49-F238E27FC236}">
                <a16:creationId xmlns:a16="http://schemas.microsoft.com/office/drawing/2014/main" id="{B43AE94F-E3AF-4120-828A-8ADF082CAF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79918" y="516488"/>
            <a:ext cx="7037051" cy="3156408"/>
          </a:xfrm>
          <a:prstGeom prst="rect">
            <a:avLst/>
          </a:prstGeom>
        </p:spPr>
      </p:pic>
    </p:spTree>
    <p:extLst>
      <p:ext uri="{BB962C8B-B14F-4D97-AF65-F5344CB8AC3E}">
        <p14:creationId xmlns:p14="http://schemas.microsoft.com/office/powerpoint/2010/main" val="2636921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1"/>
          <p:cNvSpPr/>
          <p:nvPr/>
        </p:nvSpPr>
        <p:spPr>
          <a:xfrm>
            <a:off x="872455" y="1620037"/>
            <a:ext cx="7499758" cy="2633181"/>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1"/>
          <p:cNvSpPr/>
          <p:nvPr/>
        </p:nvSpPr>
        <p:spPr>
          <a:xfrm>
            <a:off x="1006443" y="1784329"/>
            <a:ext cx="7265102" cy="2317888"/>
          </a:xfrm>
          <a:prstGeom prst="roundRect">
            <a:avLst>
              <a:gd name="adj" fmla="val 16667"/>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1"/>
          <p:cNvSpPr txBox="1">
            <a:spLocks noGrp="1"/>
          </p:cNvSpPr>
          <p:nvPr>
            <p:ph type="title"/>
          </p:nvPr>
        </p:nvSpPr>
        <p:spPr>
          <a:xfrm>
            <a:off x="763434" y="644799"/>
            <a:ext cx="7717800" cy="370800"/>
          </a:xfrm>
          <a:prstGeom prst="rect">
            <a:avLst/>
          </a:prstGeom>
        </p:spPr>
        <p:txBody>
          <a:bodyPr spcFirstLastPara="1" wrap="square" lIns="91425" tIns="91425" rIns="91425" bIns="91425" anchor="ctr" anchorCtr="0">
            <a:noAutofit/>
          </a:bodyPr>
          <a:lstStyle/>
          <a:p>
            <a:pPr lvl="0"/>
            <a:r>
              <a:rPr lang="en" dirty="0"/>
              <a:t>Alert System</a:t>
            </a:r>
            <a:endParaRPr dirty="0"/>
          </a:p>
        </p:txBody>
      </p:sp>
      <p:sp>
        <p:nvSpPr>
          <p:cNvPr id="690" name="Google Shape;690;p51"/>
          <p:cNvSpPr/>
          <p:nvPr/>
        </p:nvSpPr>
        <p:spPr>
          <a:xfrm>
            <a:off x="4230373" y="1237524"/>
            <a:ext cx="795300" cy="7953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1"/>
          <p:cNvSpPr/>
          <p:nvPr/>
        </p:nvSpPr>
        <p:spPr>
          <a:xfrm>
            <a:off x="4303423" y="1310574"/>
            <a:ext cx="649200" cy="6492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697;p91">
            <a:extLst>
              <a:ext uri="{FF2B5EF4-FFF2-40B4-BE49-F238E27FC236}">
                <a16:creationId xmlns:a16="http://schemas.microsoft.com/office/drawing/2014/main" id="{0499D8A3-CCC8-4A79-B907-4D46FFDA9E7F}"/>
              </a:ext>
            </a:extLst>
          </p:cNvPr>
          <p:cNvSpPr/>
          <p:nvPr/>
        </p:nvSpPr>
        <p:spPr>
          <a:xfrm>
            <a:off x="4457939" y="1525545"/>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7" name="صورة 6" descr="صورة تحتوي على نص&#10;&#10;تم إنشاء الوصف تلقائياً">
            <a:extLst>
              <a:ext uri="{FF2B5EF4-FFF2-40B4-BE49-F238E27FC236}">
                <a16:creationId xmlns:a16="http://schemas.microsoft.com/office/drawing/2014/main" id="{7FBEAC6E-0AE3-4C12-8A43-6F5D4CEC85F7}"/>
              </a:ext>
            </a:extLst>
          </p:cNvPr>
          <p:cNvPicPr>
            <a:picLocks noChangeAspect="1"/>
          </p:cNvPicPr>
          <p:nvPr/>
        </p:nvPicPr>
        <p:blipFill>
          <a:blip r:embed="rId3"/>
          <a:stretch>
            <a:fillRect/>
          </a:stretch>
        </p:blipFill>
        <p:spPr>
          <a:xfrm>
            <a:off x="1132360" y="2134711"/>
            <a:ext cx="7013267" cy="1603831"/>
          </a:xfrm>
          <a:prstGeom prst="rect">
            <a:avLst/>
          </a:prstGeom>
          <a:ln>
            <a:noFill/>
          </a:ln>
          <a:effectLst>
            <a:softEdge rad="112500"/>
          </a:effectLst>
        </p:spPr>
      </p:pic>
    </p:spTree>
    <p:extLst>
      <p:ext uri="{BB962C8B-B14F-4D97-AF65-F5344CB8AC3E}">
        <p14:creationId xmlns:p14="http://schemas.microsoft.com/office/powerpoint/2010/main" val="564002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5" name="Google Shape;1165;p73"/>
          <p:cNvSpPr txBox="1">
            <a:spLocks noGrp="1"/>
          </p:cNvSpPr>
          <p:nvPr>
            <p:ph type="subTitle" idx="2"/>
          </p:nvPr>
        </p:nvSpPr>
        <p:spPr>
          <a:xfrm>
            <a:off x="4895400" y="1998675"/>
            <a:ext cx="3535500" cy="37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Website</a:t>
            </a:r>
            <a:endParaRPr/>
          </a:p>
        </p:txBody>
      </p:sp>
      <p:grpSp>
        <p:nvGrpSpPr>
          <p:cNvPr id="1166" name="Google Shape;1166;p73"/>
          <p:cNvGrpSpPr/>
          <p:nvPr/>
        </p:nvGrpSpPr>
        <p:grpSpPr>
          <a:xfrm>
            <a:off x="713225" y="326004"/>
            <a:ext cx="7581610" cy="4817496"/>
            <a:chOff x="713225" y="1074275"/>
            <a:chExt cx="3864479" cy="3135195"/>
          </a:xfrm>
        </p:grpSpPr>
        <p:sp>
          <p:nvSpPr>
            <p:cNvPr id="1167" name="Google Shape;1167;p73"/>
            <p:cNvSpPr/>
            <p:nvPr/>
          </p:nvSpPr>
          <p:spPr>
            <a:xfrm>
              <a:off x="2153438" y="3730094"/>
              <a:ext cx="979832" cy="421587"/>
            </a:xfrm>
            <a:custGeom>
              <a:avLst/>
              <a:gdLst/>
              <a:ahLst/>
              <a:cxnLst/>
              <a:rect l="l" t="t" r="r" b="b"/>
              <a:pathLst>
                <a:path w="1244231" h="535349" extrusionOk="0">
                  <a:moveTo>
                    <a:pt x="1244231" y="535349"/>
                  </a:moveTo>
                  <a:lnTo>
                    <a:pt x="0" y="535349"/>
                  </a:lnTo>
                  <a:lnTo>
                    <a:pt x="71183" y="0"/>
                  </a:lnTo>
                  <a:lnTo>
                    <a:pt x="1183208" y="0"/>
                  </a:lnTo>
                  <a:close/>
                </a:path>
              </a:pathLst>
            </a:custGeom>
            <a:gradFill>
              <a:gsLst>
                <a:gs pos="0">
                  <a:schemeClr val="lt2"/>
                </a:gs>
                <a:gs pos="100000">
                  <a:schemeClr val="accent1"/>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68" name="Google Shape;1168;p73"/>
            <p:cNvSpPr/>
            <p:nvPr/>
          </p:nvSpPr>
          <p:spPr>
            <a:xfrm>
              <a:off x="713227" y="3377536"/>
              <a:ext cx="3864477" cy="356414"/>
            </a:xfrm>
            <a:custGeom>
              <a:avLst/>
              <a:gdLst/>
              <a:ahLst/>
              <a:cxnLst/>
              <a:rect l="l" t="t" r="r" b="b"/>
              <a:pathLst>
                <a:path w="4907273" h="452589" extrusionOk="0">
                  <a:moveTo>
                    <a:pt x="0" y="0"/>
                  </a:moveTo>
                  <a:lnTo>
                    <a:pt x="0" y="330568"/>
                  </a:lnTo>
                  <a:cubicBezTo>
                    <a:pt x="0" y="397662"/>
                    <a:pt x="54902" y="452589"/>
                    <a:pt x="122059" y="452589"/>
                  </a:cubicBezTo>
                  <a:lnTo>
                    <a:pt x="4785290" y="452589"/>
                  </a:lnTo>
                  <a:cubicBezTo>
                    <a:pt x="4852352" y="452589"/>
                    <a:pt x="4907273" y="397662"/>
                    <a:pt x="4907273" y="330568"/>
                  </a:cubicBezTo>
                  <a:lnTo>
                    <a:pt x="4907273" y="0"/>
                  </a:lnTo>
                  <a:close/>
                </a:path>
              </a:pathLst>
            </a:custGeom>
            <a:gradFill>
              <a:gsLst>
                <a:gs pos="0">
                  <a:srgbClr val="1658F1"/>
                </a:gs>
                <a:gs pos="100000">
                  <a:srgbClr val="36DBE0"/>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69" name="Google Shape;1169;p73"/>
            <p:cNvSpPr/>
            <p:nvPr/>
          </p:nvSpPr>
          <p:spPr>
            <a:xfrm>
              <a:off x="713225" y="1074275"/>
              <a:ext cx="3864477" cy="2306673"/>
            </a:xfrm>
            <a:custGeom>
              <a:avLst/>
              <a:gdLst/>
              <a:ahLst/>
              <a:cxnLst/>
              <a:rect l="l" t="t" r="r" b="b"/>
              <a:pathLst>
                <a:path w="4907273" h="2929108" extrusionOk="0">
                  <a:moveTo>
                    <a:pt x="4907273" y="122040"/>
                  </a:moveTo>
                  <a:cubicBezTo>
                    <a:pt x="4907273" y="54921"/>
                    <a:pt x="4852358" y="0"/>
                    <a:pt x="4785290" y="0"/>
                  </a:cubicBezTo>
                  <a:lnTo>
                    <a:pt x="122059" y="0"/>
                  </a:lnTo>
                  <a:cubicBezTo>
                    <a:pt x="54908" y="0"/>
                    <a:pt x="0" y="54921"/>
                    <a:pt x="0" y="122040"/>
                  </a:cubicBezTo>
                  <a:lnTo>
                    <a:pt x="0" y="2929108"/>
                  </a:lnTo>
                  <a:lnTo>
                    <a:pt x="4907273" y="2929108"/>
                  </a:lnTo>
                  <a:close/>
                </a:path>
              </a:pathLst>
            </a:custGeom>
            <a:gradFill>
              <a:gsLst>
                <a:gs pos="0">
                  <a:schemeClr val="lt2"/>
                </a:gs>
                <a:gs pos="100000">
                  <a:schemeClr val="accent1"/>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70" name="Google Shape;1170;p73"/>
            <p:cNvSpPr/>
            <p:nvPr/>
          </p:nvSpPr>
          <p:spPr>
            <a:xfrm>
              <a:off x="1981334" y="4151058"/>
              <a:ext cx="1324520" cy="41715"/>
            </a:xfrm>
            <a:custGeom>
              <a:avLst/>
              <a:gdLst/>
              <a:ahLst/>
              <a:cxnLst/>
              <a:rect l="l" t="t" r="r" b="b"/>
              <a:pathLst>
                <a:path w="1681930" h="52971" extrusionOk="0">
                  <a:moveTo>
                    <a:pt x="218865" y="0"/>
                  </a:moveTo>
                  <a:lnTo>
                    <a:pt x="1463097" y="0"/>
                  </a:lnTo>
                  <a:lnTo>
                    <a:pt x="1681930" y="51727"/>
                  </a:lnTo>
                  <a:lnTo>
                    <a:pt x="0" y="52971"/>
                  </a:lnTo>
                  <a:close/>
                </a:path>
              </a:pathLst>
            </a:custGeom>
            <a:gradFill>
              <a:gsLst>
                <a:gs pos="0">
                  <a:schemeClr val="lt2"/>
                </a:gs>
                <a:gs pos="100000">
                  <a:schemeClr val="accent1"/>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71" name="Google Shape;1171;p73"/>
            <p:cNvSpPr/>
            <p:nvPr/>
          </p:nvSpPr>
          <p:spPr>
            <a:xfrm>
              <a:off x="1981496" y="4186833"/>
              <a:ext cx="1324185" cy="22637"/>
            </a:xfrm>
            <a:custGeom>
              <a:avLst/>
              <a:gdLst/>
              <a:ahLst/>
              <a:cxnLst/>
              <a:rect l="l" t="t" r="r" b="b"/>
              <a:pathLst>
                <a:path w="1681505" h="28746" extrusionOk="0">
                  <a:moveTo>
                    <a:pt x="1670050" y="28746"/>
                  </a:moveTo>
                  <a:lnTo>
                    <a:pt x="10998" y="28746"/>
                  </a:lnTo>
                  <a:lnTo>
                    <a:pt x="0" y="1244"/>
                  </a:lnTo>
                  <a:lnTo>
                    <a:pt x="1681505" y="0"/>
                  </a:lnTo>
                  <a:close/>
                </a:path>
              </a:pathLst>
            </a:custGeom>
            <a:gradFill>
              <a:gsLst>
                <a:gs pos="0">
                  <a:schemeClr val="lt2"/>
                </a:gs>
                <a:gs pos="100000">
                  <a:schemeClr val="accent1"/>
                </a:gs>
              </a:gsLst>
              <a:lin ang="269863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72" name="Google Shape;1172;p73"/>
            <p:cNvSpPr/>
            <p:nvPr/>
          </p:nvSpPr>
          <p:spPr>
            <a:xfrm>
              <a:off x="2573972" y="3498150"/>
              <a:ext cx="137492" cy="137497"/>
            </a:xfrm>
            <a:custGeom>
              <a:avLst/>
              <a:gdLst/>
              <a:ahLst/>
              <a:cxnLst/>
              <a:rect l="l" t="t" r="r" b="b"/>
              <a:pathLst>
                <a:path w="174593" h="174599" extrusionOk="0">
                  <a:moveTo>
                    <a:pt x="174593" y="87325"/>
                  </a:moveTo>
                  <a:cubicBezTo>
                    <a:pt x="174593" y="135521"/>
                    <a:pt x="135515" y="174599"/>
                    <a:pt x="87312" y="174599"/>
                  </a:cubicBezTo>
                  <a:cubicBezTo>
                    <a:pt x="39039" y="174599"/>
                    <a:pt x="0" y="135521"/>
                    <a:pt x="0" y="87325"/>
                  </a:cubicBezTo>
                  <a:cubicBezTo>
                    <a:pt x="0" y="39090"/>
                    <a:pt x="39039" y="0"/>
                    <a:pt x="87312" y="0"/>
                  </a:cubicBezTo>
                  <a:cubicBezTo>
                    <a:pt x="135515" y="0"/>
                    <a:pt x="174593" y="39090"/>
                    <a:pt x="174593" y="87325"/>
                  </a:cubicBezTo>
                  <a:close/>
                </a:path>
              </a:pathLst>
            </a:custGeom>
            <a:gradFill>
              <a:gsLst>
                <a:gs pos="0">
                  <a:schemeClr val="lt1"/>
                </a:gs>
                <a:gs pos="100000">
                  <a:srgbClr val="F0F0F3"/>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pic>
          <p:nvPicPr>
            <p:cNvPr id="1173" name="Google Shape;1173;p73"/>
            <p:cNvPicPr preferRelativeResize="0"/>
            <p:nvPr/>
          </p:nvPicPr>
          <p:blipFill rotWithShape="1">
            <a:blip r:embed="rId5">
              <a:alphaModFix/>
            </a:blip>
            <a:srcRect b="37023"/>
            <a:stretch/>
          </p:blipFill>
          <p:spPr>
            <a:xfrm>
              <a:off x="849165" y="1198241"/>
              <a:ext cx="3586908" cy="2054170"/>
            </a:xfrm>
            <a:prstGeom prst="rect">
              <a:avLst/>
            </a:prstGeom>
            <a:noFill/>
            <a:ln>
              <a:noFill/>
            </a:ln>
          </p:spPr>
        </p:pic>
      </p:grpSp>
      <p:pic>
        <p:nvPicPr>
          <p:cNvPr id="3" name="output not Accident">
            <a:hlinkClick r:id="" action="ppaction://media"/>
            <a:extLst>
              <a:ext uri="{FF2B5EF4-FFF2-40B4-BE49-F238E27FC236}">
                <a16:creationId xmlns:a16="http://schemas.microsoft.com/office/drawing/2014/main" id="{69586A2F-0C87-4484-A80B-4CF74DAF94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79918" y="516488"/>
            <a:ext cx="7037050" cy="3156408"/>
          </a:xfrm>
          <a:prstGeom prst="rect">
            <a:avLst/>
          </a:prstGeom>
        </p:spPr>
      </p:pic>
    </p:spTree>
    <p:extLst>
      <p:ext uri="{BB962C8B-B14F-4D97-AF65-F5344CB8AC3E}">
        <p14:creationId xmlns:p14="http://schemas.microsoft.com/office/powerpoint/2010/main" val="35005019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103" name="Google Shape;1103;p69"/>
          <p:cNvSpPr/>
          <p:nvPr/>
        </p:nvSpPr>
        <p:spPr>
          <a:xfrm rot="10800000">
            <a:off x="474783" y="1875894"/>
            <a:ext cx="3711992" cy="1598214"/>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04" name="Google Shape;1104;p69"/>
          <p:cNvSpPr/>
          <p:nvPr/>
        </p:nvSpPr>
        <p:spPr>
          <a:xfrm rot="10800000">
            <a:off x="582432" y="1965881"/>
            <a:ext cx="3496696" cy="1418239"/>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9"/>
          <p:cNvSpPr/>
          <p:nvPr/>
        </p:nvSpPr>
        <p:spPr>
          <a:xfrm>
            <a:off x="0" y="1676551"/>
            <a:ext cx="9144000" cy="136500"/>
          </a:xfrm>
          <a:prstGeom prst="rect">
            <a:avLst/>
          </a:prstGeom>
          <a:gradFill>
            <a:gsLst>
              <a:gs pos="0">
                <a:schemeClr val="lt1"/>
              </a:gs>
              <a:gs pos="100000">
                <a:srgbClr val="F0F0F3"/>
              </a:gs>
            </a:gsLst>
            <a:lin ang="5400700"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9"/>
          <p:cNvSpPr/>
          <p:nvPr/>
        </p:nvSpPr>
        <p:spPr>
          <a:xfrm>
            <a:off x="1936042" y="1445609"/>
            <a:ext cx="784673" cy="709193"/>
          </a:xfrm>
          <a:prstGeom prst="ellipse">
            <a:avLst/>
          </a:prstGeom>
          <a:gradFill>
            <a:gsLst>
              <a:gs pos="0">
                <a:schemeClr val="lt2"/>
              </a:gs>
              <a:gs pos="100000">
                <a:schemeClr val="accent1"/>
              </a:gs>
            </a:gsLst>
            <a:lin ang="2698631"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3;p69">
            <a:extLst>
              <a:ext uri="{FF2B5EF4-FFF2-40B4-BE49-F238E27FC236}">
                <a16:creationId xmlns:a16="http://schemas.microsoft.com/office/drawing/2014/main" id="{FE0D16EB-61F8-43F6-B03D-66697C0CFBD8}"/>
              </a:ext>
            </a:extLst>
          </p:cNvPr>
          <p:cNvSpPr/>
          <p:nvPr/>
        </p:nvSpPr>
        <p:spPr>
          <a:xfrm rot="10800000">
            <a:off x="5091054" y="1895750"/>
            <a:ext cx="3711992" cy="1598214"/>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 name="Google Shape;1104;p69">
            <a:extLst>
              <a:ext uri="{FF2B5EF4-FFF2-40B4-BE49-F238E27FC236}">
                <a16:creationId xmlns:a16="http://schemas.microsoft.com/office/drawing/2014/main" id="{AFA8EADC-0B32-4B2A-B150-318D760449B0}"/>
              </a:ext>
            </a:extLst>
          </p:cNvPr>
          <p:cNvSpPr/>
          <p:nvPr/>
        </p:nvSpPr>
        <p:spPr>
          <a:xfrm rot="10800000">
            <a:off x="5172522" y="2012755"/>
            <a:ext cx="3496696" cy="1418239"/>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9"/>
          <p:cNvSpPr txBox="1">
            <a:spLocks noGrp="1"/>
          </p:cNvSpPr>
          <p:nvPr>
            <p:ph type="title"/>
          </p:nvPr>
        </p:nvSpPr>
        <p:spPr>
          <a:xfrm>
            <a:off x="713225" y="1117060"/>
            <a:ext cx="7717800" cy="370800"/>
          </a:xfrm>
          <a:prstGeom prst="rect">
            <a:avLst/>
          </a:prstGeom>
        </p:spPr>
        <p:txBody>
          <a:bodyPr spcFirstLastPara="1" wrap="square" lIns="91425" tIns="91425" rIns="91425" bIns="91425" anchor="ctr" anchorCtr="0">
            <a:noAutofit/>
          </a:bodyPr>
          <a:lstStyle/>
          <a:p>
            <a:r>
              <a:rPr lang="en-US" dirty="0"/>
              <a:t>Future Work</a:t>
            </a:r>
            <a:br>
              <a:rPr lang="en-US" dirty="0"/>
            </a:br>
            <a:endParaRPr dirty="0"/>
          </a:p>
        </p:txBody>
      </p:sp>
      <p:sp>
        <p:nvSpPr>
          <p:cNvPr id="1106" name="Google Shape;1106;p69"/>
          <p:cNvSpPr txBox="1"/>
          <p:nvPr/>
        </p:nvSpPr>
        <p:spPr>
          <a:xfrm>
            <a:off x="713225" y="1959299"/>
            <a:ext cx="2572500" cy="456000"/>
          </a:xfrm>
          <a:prstGeom prst="rect">
            <a:avLst/>
          </a:prstGeom>
          <a:noFill/>
          <a:ln>
            <a:noFill/>
          </a:ln>
        </p:spPr>
        <p:txBody>
          <a:bodyPr spcFirstLastPara="1" wrap="square" lIns="91425" tIns="91425" rIns="91425" bIns="91425" anchor="ctr" anchorCtr="0">
            <a:noAutofit/>
          </a:bodyPr>
          <a:lstStyle/>
          <a:p>
            <a:pPr marL="0" lvl="0" indent="50800" algn="ctr" rtl="0">
              <a:spcBef>
                <a:spcPts val="0"/>
              </a:spcBef>
              <a:spcAft>
                <a:spcPts val="0"/>
              </a:spcAft>
              <a:buNone/>
            </a:pPr>
            <a:endParaRPr sz="1600" dirty="0">
              <a:solidFill>
                <a:srgbClr val="595F6B"/>
              </a:solidFill>
              <a:latin typeface="Nunito"/>
              <a:ea typeface="Nunito"/>
              <a:cs typeface="Nunito"/>
              <a:sym typeface="Nunito"/>
            </a:endParaRPr>
          </a:p>
        </p:txBody>
      </p:sp>
      <p:sp>
        <p:nvSpPr>
          <p:cNvPr id="1110" name="Google Shape;1110;p69"/>
          <p:cNvSpPr txBox="1"/>
          <p:nvPr/>
        </p:nvSpPr>
        <p:spPr>
          <a:xfrm>
            <a:off x="5482860" y="2402218"/>
            <a:ext cx="3078709" cy="639311"/>
          </a:xfrm>
          <a:prstGeom prst="rect">
            <a:avLst/>
          </a:prstGeom>
          <a:noFill/>
          <a:ln>
            <a:noFill/>
          </a:ln>
        </p:spPr>
        <p:txBody>
          <a:bodyPr spcFirstLastPara="1" wrap="square" lIns="91425" tIns="91425" rIns="91425" bIns="91425" anchor="ctr" anchorCtr="0">
            <a:noAutofit/>
          </a:bodyPr>
          <a:lstStyle/>
          <a:p>
            <a:pPr marL="127000" lvl="0" indent="-127000" algn="ctr">
              <a:buFont typeface="Arial"/>
              <a:buNone/>
            </a:pPr>
            <a:r>
              <a:rPr lang="en-US" sz="1600" dirty="0">
                <a:solidFill>
                  <a:schemeClr val="dk1"/>
                </a:solidFill>
                <a:latin typeface="Work Sans"/>
                <a:sym typeface="Nunito"/>
              </a:rPr>
              <a:t>Improve the model to Determine whether the accident is strong or not to call an imbalance</a:t>
            </a:r>
          </a:p>
        </p:txBody>
      </p:sp>
      <p:sp>
        <p:nvSpPr>
          <p:cNvPr id="1112" name="Google Shape;1112;p69"/>
          <p:cNvSpPr/>
          <p:nvPr/>
        </p:nvSpPr>
        <p:spPr>
          <a:xfrm>
            <a:off x="2012063" y="1506573"/>
            <a:ext cx="631469" cy="575225"/>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8;p69">
            <a:extLst>
              <a:ext uri="{FF2B5EF4-FFF2-40B4-BE49-F238E27FC236}">
                <a16:creationId xmlns:a16="http://schemas.microsoft.com/office/drawing/2014/main" id="{CC8DA2A0-A6D7-2E43-AFAB-A3C4DEFF4277}"/>
              </a:ext>
            </a:extLst>
          </p:cNvPr>
          <p:cNvSpPr txBox="1"/>
          <p:nvPr/>
        </p:nvSpPr>
        <p:spPr>
          <a:xfrm>
            <a:off x="974237" y="2465729"/>
            <a:ext cx="2572500" cy="7672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127000" indent="-127000" algn="ctr">
              <a:defRPr sz="1600">
                <a:solidFill>
                  <a:srgbClr val="595F6B"/>
                </a:solidFill>
                <a:latin typeface="Nunito"/>
              </a:defRPr>
            </a:lvl1pPr>
          </a:lstStyle>
          <a:p>
            <a:r>
              <a:rPr lang="en-US" dirty="0">
                <a:solidFill>
                  <a:schemeClr val="dk1"/>
                </a:solidFill>
                <a:latin typeface="Work Sans"/>
                <a:sym typeface="Nunito"/>
              </a:rPr>
              <a:t>Increase the accuracy by adding more data for CCTV in Saudi Arabia’s roads</a:t>
            </a:r>
          </a:p>
          <a:p>
            <a:endParaRPr dirty="0">
              <a:sym typeface="Nunito"/>
            </a:endParaRPr>
          </a:p>
        </p:txBody>
      </p:sp>
      <p:grpSp>
        <p:nvGrpSpPr>
          <p:cNvPr id="26" name="Google Shape;9855;p91">
            <a:extLst>
              <a:ext uri="{FF2B5EF4-FFF2-40B4-BE49-F238E27FC236}">
                <a16:creationId xmlns:a16="http://schemas.microsoft.com/office/drawing/2014/main" id="{40C10D3C-C082-45B4-A896-4B0E70B3BF76}"/>
              </a:ext>
            </a:extLst>
          </p:cNvPr>
          <p:cNvGrpSpPr/>
          <p:nvPr/>
        </p:nvGrpSpPr>
        <p:grpSpPr>
          <a:xfrm>
            <a:off x="2169536" y="1644155"/>
            <a:ext cx="340168" cy="309628"/>
            <a:chOff x="1487200" y="4421025"/>
            <a:chExt cx="483125" cy="439750"/>
          </a:xfrm>
        </p:grpSpPr>
        <p:sp>
          <p:nvSpPr>
            <p:cNvPr id="27" name="Google Shape;9856;p91">
              <a:extLst>
                <a:ext uri="{FF2B5EF4-FFF2-40B4-BE49-F238E27FC236}">
                  <a16:creationId xmlns:a16="http://schemas.microsoft.com/office/drawing/2014/main" id="{D35982E9-A2E0-4760-B694-CA88DEDCCDD8}"/>
                </a:ext>
              </a:extLst>
            </p:cNvPr>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9857;p91">
              <a:extLst>
                <a:ext uri="{FF2B5EF4-FFF2-40B4-BE49-F238E27FC236}">
                  <a16:creationId xmlns:a16="http://schemas.microsoft.com/office/drawing/2014/main" id="{306D1E28-B04D-4DF4-AE04-617AD9CD432F}"/>
                </a:ext>
              </a:extLst>
            </p:cNvPr>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9858;p91">
              <a:extLst>
                <a:ext uri="{FF2B5EF4-FFF2-40B4-BE49-F238E27FC236}">
                  <a16:creationId xmlns:a16="http://schemas.microsoft.com/office/drawing/2014/main" id="{C4EF7D9B-BD5A-4E6B-9103-19681335314D}"/>
                </a:ext>
              </a:extLst>
            </p:cNvPr>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9859;p91">
              <a:extLst>
                <a:ext uri="{FF2B5EF4-FFF2-40B4-BE49-F238E27FC236}">
                  <a16:creationId xmlns:a16="http://schemas.microsoft.com/office/drawing/2014/main" id="{E1037026-3437-4AD2-B551-A55FA4728227}"/>
                </a:ext>
              </a:extLst>
            </p:cNvPr>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 name="Google Shape;1113;p69">
            <a:extLst>
              <a:ext uri="{FF2B5EF4-FFF2-40B4-BE49-F238E27FC236}">
                <a16:creationId xmlns:a16="http://schemas.microsoft.com/office/drawing/2014/main" id="{C286EA88-C8B0-4B00-95F7-2951D860A0BF}"/>
              </a:ext>
            </a:extLst>
          </p:cNvPr>
          <p:cNvSpPr/>
          <p:nvPr/>
        </p:nvSpPr>
        <p:spPr>
          <a:xfrm>
            <a:off x="6528533" y="1431205"/>
            <a:ext cx="784673" cy="709193"/>
          </a:xfrm>
          <a:prstGeom prst="ellipse">
            <a:avLst/>
          </a:prstGeom>
          <a:gradFill>
            <a:gsLst>
              <a:gs pos="0">
                <a:schemeClr val="lt2"/>
              </a:gs>
              <a:gs pos="100000">
                <a:schemeClr val="accent1"/>
              </a:gs>
            </a:gsLst>
            <a:lin ang="2698631"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2;p69">
            <a:extLst>
              <a:ext uri="{FF2B5EF4-FFF2-40B4-BE49-F238E27FC236}">
                <a16:creationId xmlns:a16="http://schemas.microsoft.com/office/drawing/2014/main" id="{C7006DDD-3ECE-4CE8-8FED-1C6C61EFCAA0}"/>
              </a:ext>
            </a:extLst>
          </p:cNvPr>
          <p:cNvSpPr/>
          <p:nvPr/>
        </p:nvSpPr>
        <p:spPr>
          <a:xfrm>
            <a:off x="6604001" y="1495655"/>
            <a:ext cx="645536" cy="586143"/>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9681;p91">
            <a:extLst>
              <a:ext uri="{FF2B5EF4-FFF2-40B4-BE49-F238E27FC236}">
                <a16:creationId xmlns:a16="http://schemas.microsoft.com/office/drawing/2014/main" id="{169F2EAA-CCD6-4F20-964A-A0BB2617C082}"/>
              </a:ext>
            </a:extLst>
          </p:cNvPr>
          <p:cNvGrpSpPr/>
          <p:nvPr/>
        </p:nvGrpSpPr>
        <p:grpSpPr>
          <a:xfrm>
            <a:off x="6774651" y="1617860"/>
            <a:ext cx="344798" cy="299066"/>
            <a:chOff x="4452900" y="861750"/>
            <a:chExt cx="489700" cy="424750"/>
          </a:xfrm>
        </p:grpSpPr>
        <p:sp>
          <p:nvSpPr>
            <p:cNvPr id="31" name="Google Shape;9682;p91">
              <a:extLst>
                <a:ext uri="{FF2B5EF4-FFF2-40B4-BE49-F238E27FC236}">
                  <a16:creationId xmlns:a16="http://schemas.microsoft.com/office/drawing/2014/main" id="{2C680F59-7A77-48F2-B63E-E88522144FC3}"/>
                </a:ext>
              </a:extLst>
            </p:cNvPr>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9683;p91">
              <a:extLst>
                <a:ext uri="{FF2B5EF4-FFF2-40B4-BE49-F238E27FC236}">
                  <a16:creationId xmlns:a16="http://schemas.microsoft.com/office/drawing/2014/main" id="{1E644203-05D6-4F16-A9FA-4AC3005AD8E2}"/>
                </a:ext>
              </a:extLst>
            </p:cNvPr>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9684;p91">
              <a:extLst>
                <a:ext uri="{FF2B5EF4-FFF2-40B4-BE49-F238E27FC236}">
                  <a16:creationId xmlns:a16="http://schemas.microsoft.com/office/drawing/2014/main" id="{5DB390CE-7DD2-4563-9087-D8FA5D633C79}"/>
                </a:ext>
              </a:extLst>
            </p:cNvPr>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0083939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5;p51">
            <a:extLst>
              <a:ext uri="{FF2B5EF4-FFF2-40B4-BE49-F238E27FC236}">
                <a16:creationId xmlns:a16="http://schemas.microsoft.com/office/drawing/2014/main" id="{E0DA778E-0804-4C48-81BF-2DD3BAE7DC62}"/>
              </a:ext>
            </a:extLst>
          </p:cNvPr>
          <p:cNvSpPr/>
          <p:nvPr/>
        </p:nvSpPr>
        <p:spPr>
          <a:xfrm>
            <a:off x="822121" y="879894"/>
            <a:ext cx="7499758" cy="3761513"/>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85;p51">
            <a:extLst>
              <a:ext uri="{FF2B5EF4-FFF2-40B4-BE49-F238E27FC236}">
                <a16:creationId xmlns:a16="http://schemas.microsoft.com/office/drawing/2014/main" id="{7B2F0D0D-B54C-43CD-B70A-13D0D9C5BD7E}"/>
              </a:ext>
            </a:extLst>
          </p:cNvPr>
          <p:cNvSpPr/>
          <p:nvPr/>
        </p:nvSpPr>
        <p:spPr>
          <a:xfrm>
            <a:off x="1195431" y="1132513"/>
            <a:ext cx="6753138" cy="3256273"/>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51">
            <a:extLst>
              <a:ext uri="{FF2B5EF4-FFF2-40B4-BE49-F238E27FC236}">
                <a16:creationId xmlns:a16="http://schemas.microsoft.com/office/drawing/2014/main" id="{7E2B2436-5112-44EA-8D6B-FB37587B5D46}"/>
              </a:ext>
            </a:extLst>
          </p:cNvPr>
          <p:cNvSpPr/>
          <p:nvPr/>
        </p:nvSpPr>
        <p:spPr>
          <a:xfrm>
            <a:off x="4101300" y="566482"/>
            <a:ext cx="795300" cy="7953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91;p51">
            <a:extLst>
              <a:ext uri="{FF2B5EF4-FFF2-40B4-BE49-F238E27FC236}">
                <a16:creationId xmlns:a16="http://schemas.microsoft.com/office/drawing/2014/main" id="{7195EC49-9CF1-4C32-A2C5-0CB553A7B228}"/>
              </a:ext>
            </a:extLst>
          </p:cNvPr>
          <p:cNvSpPr/>
          <p:nvPr/>
        </p:nvSpPr>
        <p:spPr>
          <a:xfrm>
            <a:off x="4174350" y="633480"/>
            <a:ext cx="649200" cy="6492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131DCC8F-4198-014F-B47E-1B65BCA3F136}"/>
              </a:ext>
            </a:extLst>
          </p:cNvPr>
          <p:cNvSpPr>
            <a:spLocks noGrp="1"/>
          </p:cNvSpPr>
          <p:nvPr>
            <p:ph type="title"/>
          </p:nvPr>
        </p:nvSpPr>
        <p:spPr>
          <a:xfrm>
            <a:off x="713100" y="1483015"/>
            <a:ext cx="7717800" cy="2191339"/>
          </a:xfrm>
        </p:spPr>
        <p:txBody>
          <a:bodyPr/>
          <a:lstStyle/>
          <a:p>
            <a:r>
              <a:rPr lang="en-US" dirty="0"/>
              <a:t>T</a:t>
            </a:r>
            <a:r>
              <a:rPr lang="en-SA" dirty="0"/>
              <a:t>hank you ..</a:t>
            </a:r>
            <a:br>
              <a:rPr lang="en-SA" dirty="0"/>
            </a:br>
            <a:br>
              <a:rPr lang="en-SA" dirty="0"/>
            </a:br>
            <a:r>
              <a:rPr lang="en-SA" dirty="0"/>
              <a:t> </a:t>
            </a:r>
            <a:r>
              <a:rPr lang="en-US" sz="2400" b="0" dirty="0"/>
              <a:t>R</a:t>
            </a:r>
            <a:r>
              <a:rPr lang="en-SA" sz="2400" b="0" dirty="0"/>
              <a:t>aghad Albarrak </a:t>
            </a:r>
            <a:br>
              <a:rPr lang="en-SA" sz="2400" b="0" dirty="0"/>
            </a:br>
            <a:r>
              <a:rPr lang="en-SA" sz="2400" b="0" dirty="0"/>
              <a:t>  Maryam Aljasham</a:t>
            </a:r>
          </a:p>
        </p:txBody>
      </p:sp>
      <p:sp>
        <p:nvSpPr>
          <p:cNvPr id="6" name="Google Shape;9666;p91">
            <a:extLst>
              <a:ext uri="{FF2B5EF4-FFF2-40B4-BE49-F238E27FC236}">
                <a16:creationId xmlns:a16="http://schemas.microsoft.com/office/drawing/2014/main" id="{970F6A19-33E1-4D9E-A646-4C9E05BCAB35}"/>
              </a:ext>
            </a:extLst>
          </p:cNvPr>
          <p:cNvSpPr/>
          <p:nvPr/>
        </p:nvSpPr>
        <p:spPr>
          <a:xfrm>
            <a:off x="4352833" y="754713"/>
            <a:ext cx="292233"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960441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30" name="Google Shape;434;p38">
            <a:extLst>
              <a:ext uri="{FF2B5EF4-FFF2-40B4-BE49-F238E27FC236}">
                <a16:creationId xmlns:a16="http://schemas.microsoft.com/office/drawing/2014/main" id="{215DDA3C-C1A2-4175-A4B6-255CAA416957}"/>
              </a:ext>
            </a:extLst>
          </p:cNvPr>
          <p:cNvSpPr/>
          <p:nvPr/>
        </p:nvSpPr>
        <p:spPr>
          <a:xfrm rot="10800000">
            <a:off x="6201850" y="3223018"/>
            <a:ext cx="2126635" cy="80361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5" name="Google Shape;442;p38">
            <a:extLst>
              <a:ext uri="{FF2B5EF4-FFF2-40B4-BE49-F238E27FC236}">
                <a16:creationId xmlns:a16="http://schemas.microsoft.com/office/drawing/2014/main" id="{FBC7C18B-BAC2-48C3-8D8A-D668EFA66A0F}"/>
              </a:ext>
            </a:extLst>
          </p:cNvPr>
          <p:cNvSpPr/>
          <p:nvPr/>
        </p:nvSpPr>
        <p:spPr>
          <a:xfrm>
            <a:off x="5917800" y="3253514"/>
            <a:ext cx="773115" cy="773114"/>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p38">
            <a:extLst>
              <a:ext uri="{FF2B5EF4-FFF2-40B4-BE49-F238E27FC236}">
                <a16:creationId xmlns:a16="http://schemas.microsoft.com/office/drawing/2014/main" id="{42414110-106F-4509-A7C9-07B74BFFADB6}"/>
              </a:ext>
            </a:extLst>
          </p:cNvPr>
          <p:cNvSpPr/>
          <p:nvPr/>
        </p:nvSpPr>
        <p:spPr>
          <a:xfrm rot="10800000">
            <a:off x="3589194" y="3223018"/>
            <a:ext cx="2126635" cy="80361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6" name="Google Shape;442;p38">
            <a:extLst>
              <a:ext uri="{FF2B5EF4-FFF2-40B4-BE49-F238E27FC236}">
                <a16:creationId xmlns:a16="http://schemas.microsoft.com/office/drawing/2014/main" id="{D801A5B8-483D-4AF9-B60C-6EE4FAABF7AA}"/>
              </a:ext>
            </a:extLst>
          </p:cNvPr>
          <p:cNvSpPr/>
          <p:nvPr/>
        </p:nvSpPr>
        <p:spPr>
          <a:xfrm>
            <a:off x="3404924" y="3223017"/>
            <a:ext cx="773115" cy="773114"/>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4;p38">
            <a:extLst>
              <a:ext uri="{FF2B5EF4-FFF2-40B4-BE49-F238E27FC236}">
                <a16:creationId xmlns:a16="http://schemas.microsoft.com/office/drawing/2014/main" id="{9C8E733C-3B4D-488B-A5F7-810B982E160D}"/>
              </a:ext>
            </a:extLst>
          </p:cNvPr>
          <p:cNvSpPr/>
          <p:nvPr/>
        </p:nvSpPr>
        <p:spPr>
          <a:xfrm rot="10800000">
            <a:off x="1069788" y="3223017"/>
            <a:ext cx="2126635" cy="80361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7" name="Google Shape;442;p38">
            <a:extLst>
              <a:ext uri="{FF2B5EF4-FFF2-40B4-BE49-F238E27FC236}">
                <a16:creationId xmlns:a16="http://schemas.microsoft.com/office/drawing/2014/main" id="{C10C6949-3F18-41C0-8F3A-8EBB154F1E8E}"/>
              </a:ext>
            </a:extLst>
          </p:cNvPr>
          <p:cNvSpPr/>
          <p:nvPr/>
        </p:nvSpPr>
        <p:spPr>
          <a:xfrm>
            <a:off x="733558" y="3238265"/>
            <a:ext cx="773115" cy="773114"/>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4;p38">
            <a:extLst>
              <a:ext uri="{FF2B5EF4-FFF2-40B4-BE49-F238E27FC236}">
                <a16:creationId xmlns:a16="http://schemas.microsoft.com/office/drawing/2014/main" id="{74F25017-3103-40DA-9496-3F037CFCE20B}"/>
              </a:ext>
            </a:extLst>
          </p:cNvPr>
          <p:cNvSpPr/>
          <p:nvPr/>
        </p:nvSpPr>
        <p:spPr>
          <a:xfrm rot="10800000">
            <a:off x="6283807" y="1728117"/>
            <a:ext cx="2126635" cy="80361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28" name="Google Shape;442;p38">
            <a:extLst>
              <a:ext uri="{FF2B5EF4-FFF2-40B4-BE49-F238E27FC236}">
                <a16:creationId xmlns:a16="http://schemas.microsoft.com/office/drawing/2014/main" id="{EC4F6C17-5DC8-4995-AA34-8ED7D16CF0D3}"/>
              </a:ext>
            </a:extLst>
          </p:cNvPr>
          <p:cNvSpPr/>
          <p:nvPr/>
        </p:nvSpPr>
        <p:spPr>
          <a:xfrm>
            <a:off x="5974461" y="1753697"/>
            <a:ext cx="773115" cy="773114"/>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rot="10800000">
            <a:off x="3589194" y="1690989"/>
            <a:ext cx="2126635" cy="80361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25" name="Google Shape;442;p38">
            <a:extLst>
              <a:ext uri="{FF2B5EF4-FFF2-40B4-BE49-F238E27FC236}">
                <a16:creationId xmlns:a16="http://schemas.microsoft.com/office/drawing/2014/main" id="{D2EE4301-F160-4593-9C27-571FDCC77D22}"/>
              </a:ext>
            </a:extLst>
          </p:cNvPr>
          <p:cNvSpPr/>
          <p:nvPr/>
        </p:nvSpPr>
        <p:spPr>
          <a:xfrm>
            <a:off x="3344710" y="1743365"/>
            <a:ext cx="773115" cy="773114"/>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rot="10800000">
            <a:off x="1173402" y="1671183"/>
            <a:ext cx="2023021" cy="814197"/>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2" name="Google Shape;442;p38"/>
          <p:cNvSpPr/>
          <p:nvPr/>
        </p:nvSpPr>
        <p:spPr>
          <a:xfrm>
            <a:off x="778119" y="1712266"/>
            <a:ext cx="773115" cy="773114"/>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856134" y="1790280"/>
            <a:ext cx="606548" cy="607548"/>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txBox="1">
            <a:spLocks noGrp="1"/>
          </p:cNvSpPr>
          <p:nvPr>
            <p:ph type="subTitle" idx="14"/>
          </p:nvPr>
        </p:nvSpPr>
        <p:spPr>
          <a:xfrm>
            <a:off x="1654960" y="1858687"/>
            <a:ext cx="1322475" cy="518275"/>
          </a:xfrm>
          <a:prstGeom prst="rect">
            <a:avLst/>
          </a:prstGeom>
        </p:spPr>
        <p:txBody>
          <a:bodyPr spcFirstLastPara="1" wrap="square" lIns="91425" tIns="91425" rIns="91425" bIns="91425" anchor="t" anchorCtr="0">
            <a:noAutofit/>
          </a:bodyPr>
          <a:lstStyle/>
          <a:p>
            <a:pPr marL="0" indent="0"/>
            <a:r>
              <a:rPr lang="en-US" sz="1600" dirty="0"/>
              <a:t>Overview</a:t>
            </a:r>
          </a:p>
          <a:p>
            <a:pPr marL="0" indent="0"/>
            <a:endParaRPr lang="en-US" b="0" i="0" dirty="0">
              <a:solidFill>
                <a:srgbClr val="C9D1D9"/>
              </a:solidFill>
              <a:effectLst/>
              <a:latin typeface="-apple-system"/>
            </a:endParaRPr>
          </a:p>
          <a:p>
            <a:pPr marL="0" lvl="0" indent="0" algn="l" rtl="0">
              <a:spcBef>
                <a:spcPts val="0"/>
              </a:spcBef>
              <a:spcAft>
                <a:spcPts val="0"/>
              </a:spcAft>
              <a:buNone/>
            </a:pPr>
            <a:endParaRPr dirty="0"/>
          </a:p>
        </p:txBody>
      </p:sp>
      <p:sp>
        <p:nvSpPr>
          <p:cNvPr id="447" name="Google Shape;447;p38"/>
          <p:cNvSpPr txBox="1">
            <a:spLocks noGrp="1"/>
          </p:cNvSpPr>
          <p:nvPr>
            <p:ph type="subTitle" idx="2"/>
          </p:nvPr>
        </p:nvSpPr>
        <p:spPr>
          <a:xfrm>
            <a:off x="4029424" y="1907394"/>
            <a:ext cx="1668020" cy="370800"/>
          </a:xfrm>
          <a:prstGeom prst="rect">
            <a:avLst/>
          </a:prstGeom>
        </p:spPr>
        <p:txBody>
          <a:bodyPr spcFirstLastPara="1" wrap="square" lIns="91425" tIns="91425" rIns="91425" bIns="91425" anchor="ctr" anchorCtr="0">
            <a:noAutofit/>
          </a:bodyPr>
          <a:lstStyle/>
          <a:p>
            <a:pPr marL="0" lvl="0" indent="0" algn="ctr"/>
            <a:r>
              <a:rPr lang="en" sz="1600" dirty="0"/>
              <a:t>Data </a:t>
            </a:r>
            <a:r>
              <a:rPr lang="en-US" sz="1600" dirty="0"/>
              <a:t>Description</a:t>
            </a:r>
            <a:endParaRPr sz="1600" dirty="0"/>
          </a:p>
        </p:txBody>
      </p:sp>
      <p:sp>
        <p:nvSpPr>
          <p:cNvPr id="448" name="Google Shape;448;p38"/>
          <p:cNvSpPr txBox="1">
            <a:spLocks noGrp="1"/>
          </p:cNvSpPr>
          <p:nvPr>
            <p:ph type="title"/>
          </p:nvPr>
        </p:nvSpPr>
        <p:spPr>
          <a:xfrm>
            <a:off x="515780" y="708078"/>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METHODOLOGY</a:t>
            </a:r>
            <a:endParaRPr dirty="0"/>
          </a:p>
        </p:txBody>
      </p:sp>
      <p:sp>
        <p:nvSpPr>
          <p:cNvPr id="452" name="Google Shape;452;p38"/>
          <p:cNvSpPr txBox="1">
            <a:spLocks noGrp="1"/>
          </p:cNvSpPr>
          <p:nvPr>
            <p:ph type="subTitle" idx="8"/>
          </p:nvPr>
        </p:nvSpPr>
        <p:spPr>
          <a:xfrm>
            <a:off x="1213555" y="3337337"/>
            <a:ext cx="1925640" cy="531899"/>
          </a:xfrm>
          <a:prstGeom prst="rect">
            <a:avLst/>
          </a:prstGeom>
        </p:spPr>
        <p:txBody>
          <a:bodyPr spcFirstLastPara="1" wrap="square" lIns="91425" tIns="91425" rIns="91425" bIns="91425" anchor="ctr" anchorCtr="0">
            <a:noAutofit/>
          </a:bodyPr>
          <a:lstStyle/>
          <a:p>
            <a:pPr algn="ctr"/>
            <a:r>
              <a:rPr lang="en-US" sz="1600" dirty="0"/>
              <a:t>Data</a:t>
            </a:r>
          </a:p>
          <a:p>
            <a:pPr algn="ctr"/>
            <a:r>
              <a:rPr lang="en-US" sz="1600" dirty="0"/>
              <a:t>Visualization</a:t>
            </a:r>
          </a:p>
        </p:txBody>
      </p:sp>
      <p:sp>
        <p:nvSpPr>
          <p:cNvPr id="454" name="Google Shape;454;p38"/>
          <p:cNvSpPr txBox="1">
            <a:spLocks noGrp="1"/>
          </p:cNvSpPr>
          <p:nvPr>
            <p:ph type="subTitle" idx="13"/>
          </p:nvPr>
        </p:nvSpPr>
        <p:spPr>
          <a:xfrm>
            <a:off x="6664293" y="3503675"/>
            <a:ext cx="1895169" cy="370800"/>
          </a:xfrm>
          <a:prstGeom prst="rect">
            <a:avLst/>
          </a:prstGeom>
        </p:spPr>
        <p:txBody>
          <a:bodyPr spcFirstLastPara="1" wrap="square" lIns="91425" tIns="91425" rIns="91425" bIns="91425" anchor="ctr" anchorCtr="0">
            <a:noAutofit/>
          </a:bodyPr>
          <a:lstStyle/>
          <a:p>
            <a:pPr marL="0" lvl="0" indent="0">
              <a:spcAft>
                <a:spcPts val="1600"/>
              </a:spcAft>
            </a:pPr>
            <a:r>
              <a:rPr lang="en-US" sz="1600" dirty="0"/>
              <a:t>Future Work</a:t>
            </a:r>
          </a:p>
        </p:txBody>
      </p:sp>
      <p:sp>
        <p:nvSpPr>
          <p:cNvPr id="455" name="Google Shape;455;p38"/>
          <p:cNvSpPr txBox="1">
            <a:spLocks noGrp="1"/>
          </p:cNvSpPr>
          <p:nvPr>
            <p:ph type="title" idx="4"/>
          </p:nvPr>
        </p:nvSpPr>
        <p:spPr>
          <a:xfrm>
            <a:off x="733558" y="1816515"/>
            <a:ext cx="8517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4" name="Google Shape;443;p38">
            <a:extLst>
              <a:ext uri="{FF2B5EF4-FFF2-40B4-BE49-F238E27FC236}">
                <a16:creationId xmlns:a16="http://schemas.microsoft.com/office/drawing/2014/main" id="{3FF37A3A-3AA6-486C-9C09-DB2FECFCC1F6}"/>
              </a:ext>
            </a:extLst>
          </p:cNvPr>
          <p:cNvSpPr/>
          <p:nvPr/>
        </p:nvSpPr>
        <p:spPr>
          <a:xfrm>
            <a:off x="3427993" y="1830951"/>
            <a:ext cx="606548" cy="607548"/>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43;p38">
            <a:extLst>
              <a:ext uri="{FF2B5EF4-FFF2-40B4-BE49-F238E27FC236}">
                <a16:creationId xmlns:a16="http://schemas.microsoft.com/office/drawing/2014/main" id="{57CB920B-0C46-494F-89DB-D559EF761B4E}"/>
              </a:ext>
            </a:extLst>
          </p:cNvPr>
          <p:cNvSpPr/>
          <p:nvPr/>
        </p:nvSpPr>
        <p:spPr>
          <a:xfrm>
            <a:off x="6057745" y="1833107"/>
            <a:ext cx="606548" cy="607548"/>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43;p38">
            <a:extLst>
              <a:ext uri="{FF2B5EF4-FFF2-40B4-BE49-F238E27FC236}">
                <a16:creationId xmlns:a16="http://schemas.microsoft.com/office/drawing/2014/main" id="{0BA36330-E930-4DA7-84F1-325DD193E794}"/>
              </a:ext>
            </a:extLst>
          </p:cNvPr>
          <p:cNvSpPr/>
          <p:nvPr/>
        </p:nvSpPr>
        <p:spPr>
          <a:xfrm>
            <a:off x="6006246" y="3336297"/>
            <a:ext cx="606548" cy="607548"/>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3;p38">
            <a:extLst>
              <a:ext uri="{FF2B5EF4-FFF2-40B4-BE49-F238E27FC236}">
                <a16:creationId xmlns:a16="http://schemas.microsoft.com/office/drawing/2014/main" id="{EE102381-99B2-4A9C-8132-D3F301EA0966}"/>
              </a:ext>
            </a:extLst>
          </p:cNvPr>
          <p:cNvSpPr/>
          <p:nvPr/>
        </p:nvSpPr>
        <p:spPr>
          <a:xfrm>
            <a:off x="3492725" y="3305800"/>
            <a:ext cx="606548" cy="607548"/>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3;p38">
            <a:extLst>
              <a:ext uri="{FF2B5EF4-FFF2-40B4-BE49-F238E27FC236}">
                <a16:creationId xmlns:a16="http://schemas.microsoft.com/office/drawing/2014/main" id="{FB05D9DC-0B21-4311-BAD7-C4FC9A38C428}"/>
              </a:ext>
            </a:extLst>
          </p:cNvPr>
          <p:cNvSpPr/>
          <p:nvPr/>
        </p:nvSpPr>
        <p:spPr>
          <a:xfrm>
            <a:off x="816841" y="3321048"/>
            <a:ext cx="606548" cy="607548"/>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txBox="1">
            <a:spLocks noGrp="1"/>
          </p:cNvSpPr>
          <p:nvPr>
            <p:ph type="title" idx="5"/>
          </p:nvPr>
        </p:nvSpPr>
        <p:spPr>
          <a:xfrm>
            <a:off x="3300149" y="1847835"/>
            <a:ext cx="8517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450" name="Google Shape;450;p38"/>
          <p:cNvSpPr txBox="1">
            <a:spLocks noGrp="1"/>
          </p:cNvSpPr>
          <p:nvPr>
            <p:ph type="title" idx="6"/>
          </p:nvPr>
        </p:nvSpPr>
        <p:spPr>
          <a:xfrm>
            <a:off x="5973576" y="1876608"/>
            <a:ext cx="774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431" name="Google Shape;431;p38"/>
          <p:cNvSpPr txBox="1">
            <a:spLocks noGrp="1"/>
          </p:cNvSpPr>
          <p:nvPr>
            <p:ph type="title" idx="15"/>
          </p:nvPr>
        </p:nvSpPr>
        <p:spPr>
          <a:xfrm>
            <a:off x="732673" y="3358872"/>
            <a:ext cx="774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38" name="Google Shape;431;p38">
            <a:extLst>
              <a:ext uri="{FF2B5EF4-FFF2-40B4-BE49-F238E27FC236}">
                <a16:creationId xmlns:a16="http://schemas.microsoft.com/office/drawing/2014/main" id="{5BE1D888-DEDA-47F7-8725-702A49ABAB64}"/>
              </a:ext>
            </a:extLst>
          </p:cNvPr>
          <p:cNvSpPr txBox="1">
            <a:spLocks/>
          </p:cNvSpPr>
          <p:nvPr/>
        </p:nvSpPr>
        <p:spPr>
          <a:xfrm>
            <a:off x="3404039" y="3358872"/>
            <a:ext cx="7740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Work Sans"/>
              <a:buNone/>
              <a:defRPr sz="24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9pPr>
          </a:lstStyle>
          <a:p>
            <a:r>
              <a:rPr lang="en" dirty="0"/>
              <a:t>5</a:t>
            </a:r>
          </a:p>
        </p:txBody>
      </p:sp>
      <p:sp>
        <p:nvSpPr>
          <p:cNvPr id="39" name="Google Shape;431;p38">
            <a:extLst>
              <a:ext uri="{FF2B5EF4-FFF2-40B4-BE49-F238E27FC236}">
                <a16:creationId xmlns:a16="http://schemas.microsoft.com/office/drawing/2014/main" id="{C23E281C-903E-4E30-AFB7-6CA3BB75ABE9}"/>
              </a:ext>
            </a:extLst>
          </p:cNvPr>
          <p:cNvSpPr txBox="1">
            <a:spLocks/>
          </p:cNvSpPr>
          <p:nvPr/>
        </p:nvSpPr>
        <p:spPr>
          <a:xfrm>
            <a:off x="5911432" y="3365328"/>
            <a:ext cx="7740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Work Sans"/>
              <a:buNone/>
              <a:defRPr sz="24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9pPr>
          </a:lstStyle>
          <a:p>
            <a:r>
              <a:rPr lang="en" dirty="0"/>
              <a:t>6</a:t>
            </a:r>
          </a:p>
        </p:txBody>
      </p:sp>
      <p:sp>
        <p:nvSpPr>
          <p:cNvPr id="40" name="Google Shape;447;p38">
            <a:extLst>
              <a:ext uri="{FF2B5EF4-FFF2-40B4-BE49-F238E27FC236}">
                <a16:creationId xmlns:a16="http://schemas.microsoft.com/office/drawing/2014/main" id="{8F98622A-1D0A-4A83-9C42-2599B71655C5}"/>
              </a:ext>
            </a:extLst>
          </p:cNvPr>
          <p:cNvSpPr txBox="1">
            <a:spLocks/>
          </p:cNvSpPr>
          <p:nvPr/>
        </p:nvSpPr>
        <p:spPr>
          <a:xfrm>
            <a:off x="6685432" y="1928385"/>
            <a:ext cx="1668020" cy="37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a:buNone/>
              <a:defRPr sz="18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2pPr>
            <a:lvl3pPr marL="1371600" marR="0" lvl="2"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3pPr>
            <a:lvl4pPr marL="1828800" marR="0" lvl="3"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4pPr>
            <a:lvl5pPr marL="2286000" marR="0" lvl="4"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5pPr>
            <a:lvl6pPr marL="2743200" marR="0" lvl="5"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6pPr>
            <a:lvl7pPr marL="3200400" marR="0" lvl="6"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7pPr>
            <a:lvl8pPr marL="3657600" marR="0" lvl="7"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8pPr>
            <a:lvl9pPr marL="4114800" marR="0" lvl="8"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9pPr>
          </a:lstStyle>
          <a:p>
            <a:pPr marL="0" indent="0" algn="ctr"/>
            <a:r>
              <a:rPr lang="en-US" sz="1600" dirty="0"/>
              <a:t>Experiments</a:t>
            </a:r>
          </a:p>
        </p:txBody>
      </p:sp>
      <p:sp>
        <p:nvSpPr>
          <p:cNvPr id="41" name="Google Shape;447;p38">
            <a:extLst>
              <a:ext uri="{FF2B5EF4-FFF2-40B4-BE49-F238E27FC236}">
                <a16:creationId xmlns:a16="http://schemas.microsoft.com/office/drawing/2014/main" id="{4CB81E20-9945-4B70-B02C-A10F8BA9A679}"/>
              </a:ext>
            </a:extLst>
          </p:cNvPr>
          <p:cNvSpPr txBox="1">
            <a:spLocks/>
          </p:cNvSpPr>
          <p:nvPr/>
        </p:nvSpPr>
        <p:spPr>
          <a:xfrm>
            <a:off x="4000402" y="3409828"/>
            <a:ext cx="1668020" cy="37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a:buNone/>
              <a:defRPr sz="18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2pPr>
            <a:lvl3pPr marL="1371600" marR="0" lvl="2"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3pPr>
            <a:lvl4pPr marL="1828800" marR="0" lvl="3"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4pPr>
            <a:lvl5pPr marL="2286000" marR="0" lvl="4"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5pPr>
            <a:lvl6pPr marL="2743200" marR="0" lvl="5"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6pPr>
            <a:lvl7pPr marL="3200400" marR="0" lvl="6"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7pPr>
            <a:lvl8pPr marL="3657600" marR="0" lvl="7"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8pPr>
            <a:lvl9pPr marL="4114800" marR="0" lvl="8"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9pPr>
          </a:lstStyle>
          <a:p>
            <a:pPr marL="0" indent="0" algn="ctr"/>
            <a:r>
              <a:rPr lang="en-US" sz="1600" dirty="0"/>
              <a:t>Demo</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25;p58">
            <a:extLst>
              <a:ext uri="{FF2B5EF4-FFF2-40B4-BE49-F238E27FC236}">
                <a16:creationId xmlns:a16="http://schemas.microsoft.com/office/drawing/2014/main" id="{A346C2EA-BD15-401D-B499-1F23AF5A8969}"/>
              </a:ext>
            </a:extLst>
          </p:cNvPr>
          <p:cNvSpPr/>
          <p:nvPr/>
        </p:nvSpPr>
        <p:spPr>
          <a:xfrm>
            <a:off x="481054" y="1455089"/>
            <a:ext cx="8181892" cy="3058188"/>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26;p58">
            <a:extLst>
              <a:ext uri="{FF2B5EF4-FFF2-40B4-BE49-F238E27FC236}">
                <a16:creationId xmlns:a16="http://schemas.microsoft.com/office/drawing/2014/main" id="{D72E0C2B-8312-4E9B-AF8C-B9C66004545C}"/>
              </a:ext>
            </a:extLst>
          </p:cNvPr>
          <p:cNvSpPr/>
          <p:nvPr/>
        </p:nvSpPr>
        <p:spPr>
          <a:xfrm>
            <a:off x="655094" y="1590293"/>
            <a:ext cx="7816897" cy="2671995"/>
          </a:xfrm>
          <a:prstGeom prst="roundRect">
            <a:avLst>
              <a:gd name="adj" fmla="val 16667"/>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514;p44">
            <a:extLst>
              <a:ext uri="{FF2B5EF4-FFF2-40B4-BE49-F238E27FC236}">
                <a16:creationId xmlns:a16="http://schemas.microsoft.com/office/drawing/2014/main" id="{53FDBF90-B1B5-4C68-8499-AA3E63BF5AA8}"/>
              </a:ext>
            </a:extLst>
          </p:cNvPr>
          <p:cNvSpPr/>
          <p:nvPr/>
        </p:nvSpPr>
        <p:spPr>
          <a:xfrm>
            <a:off x="3926047" y="881212"/>
            <a:ext cx="872455" cy="830142"/>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825431F7-4EB9-C04D-A214-B48178D01CBB}"/>
              </a:ext>
            </a:extLst>
          </p:cNvPr>
          <p:cNvSpPr>
            <a:spLocks noGrp="1"/>
          </p:cNvSpPr>
          <p:nvPr>
            <p:ph type="title"/>
          </p:nvPr>
        </p:nvSpPr>
        <p:spPr>
          <a:xfrm>
            <a:off x="771106" y="2794347"/>
            <a:ext cx="7717800" cy="972865"/>
          </a:xfrm>
        </p:spPr>
        <p:txBody>
          <a:bodyPr/>
          <a:lstStyle/>
          <a:p>
            <a:pPr>
              <a:lnSpc>
                <a:spcPct val="150000"/>
              </a:lnSpc>
            </a:pPr>
            <a:r>
              <a:rPr lang="en-US" sz="1200" b="0" dirty="0"/>
              <a:t>As we know the frequency of road accidents has exponentially increased, Road accidents are a serious issue all over the world. An indicator of survival rates after detecting accidents is the time between the occurrence of accidents and the advent of medical care to the victim, As a solution to these problems we are providing a model to detect an accident as soon as it occurs and send an alert to the emergency services.</a:t>
            </a:r>
            <a:br>
              <a:rPr lang="en-US" sz="1200" dirty="0"/>
            </a:br>
            <a:endParaRPr lang="en-SA" sz="1200" dirty="0"/>
          </a:p>
        </p:txBody>
      </p:sp>
      <p:sp>
        <p:nvSpPr>
          <p:cNvPr id="17" name="Google Shape;548;p45">
            <a:extLst>
              <a:ext uri="{FF2B5EF4-FFF2-40B4-BE49-F238E27FC236}">
                <a16:creationId xmlns:a16="http://schemas.microsoft.com/office/drawing/2014/main" id="{165B80F2-9D5F-684A-AC07-3D50D2217658}"/>
              </a:ext>
            </a:extLst>
          </p:cNvPr>
          <p:cNvSpPr/>
          <p:nvPr/>
        </p:nvSpPr>
        <p:spPr>
          <a:xfrm>
            <a:off x="-217112" y="-148323"/>
            <a:ext cx="795300" cy="7953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8;p45">
            <a:extLst>
              <a:ext uri="{FF2B5EF4-FFF2-40B4-BE49-F238E27FC236}">
                <a16:creationId xmlns:a16="http://schemas.microsoft.com/office/drawing/2014/main" id="{8516C22F-4821-F849-B98A-E5E23F973285}"/>
              </a:ext>
            </a:extLst>
          </p:cNvPr>
          <p:cNvSpPr/>
          <p:nvPr/>
        </p:nvSpPr>
        <p:spPr>
          <a:xfrm>
            <a:off x="8446960" y="-148323"/>
            <a:ext cx="795300" cy="7953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7;p62">
            <a:extLst>
              <a:ext uri="{FF2B5EF4-FFF2-40B4-BE49-F238E27FC236}">
                <a16:creationId xmlns:a16="http://schemas.microsoft.com/office/drawing/2014/main" id="{FC7C1866-9D20-4D4A-94B3-7904784C3E40}"/>
              </a:ext>
            </a:extLst>
          </p:cNvPr>
          <p:cNvSpPr txBox="1">
            <a:spLocks/>
          </p:cNvSpPr>
          <p:nvPr/>
        </p:nvSpPr>
        <p:spPr>
          <a:xfrm>
            <a:off x="378405" y="1778478"/>
            <a:ext cx="7717800" cy="3708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Work Sans"/>
              <a:buNone/>
              <a:defRPr sz="2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    Overview</a:t>
            </a:r>
          </a:p>
        </p:txBody>
      </p:sp>
      <p:sp>
        <p:nvSpPr>
          <p:cNvPr id="29" name="Google Shape;691;p51">
            <a:extLst>
              <a:ext uri="{FF2B5EF4-FFF2-40B4-BE49-F238E27FC236}">
                <a16:creationId xmlns:a16="http://schemas.microsoft.com/office/drawing/2014/main" id="{5B760FDF-8E22-410A-B5A1-F4E6E82B7A60}"/>
              </a:ext>
            </a:extLst>
          </p:cNvPr>
          <p:cNvSpPr/>
          <p:nvPr/>
        </p:nvSpPr>
        <p:spPr>
          <a:xfrm>
            <a:off x="4042505" y="974512"/>
            <a:ext cx="649200" cy="6492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45;p91">
            <a:extLst>
              <a:ext uri="{FF2B5EF4-FFF2-40B4-BE49-F238E27FC236}">
                <a16:creationId xmlns:a16="http://schemas.microsoft.com/office/drawing/2014/main" id="{DF1B0766-73CA-48A6-973D-DE399836211A}"/>
              </a:ext>
            </a:extLst>
          </p:cNvPr>
          <p:cNvSpPr/>
          <p:nvPr/>
        </p:nvSpPr>
        <p:spPr>
          <a:xfrm>
            <a:off x="4237305" y="1143134"/>
            <a:ext cx="259601" cy="340168"/>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10240140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825;p58">
            <a:extLst>
              <a:ext uri="{FF2B5EF4-FFF2-40B4-BE49-F238E27FC236}">
                <a16:creationId xmlns:a16="http://schemas.microsoft.com/office/drawing/2014/main" id="{A346C2EA-BD15-401D-B499-1F23AF5A8969}"/>
              </a:ext>
            </a:extLst>
          </p:cNvPr>
          <p:cNvSpPr/>
          <p:nvPr/>
        </p:nvSpPr>
        <p:spPr>
          <a:xfrm>
            <a:off x="481054" y="1455089"/>
            <a:ext cx="8181892" cy="3058188"/>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26;p58">
            <a:extLst>
              <a:ext uri="{FF2B5EF4-FFF2-40B4-BE49-F238E27FC236}">
                <a16:creationId xmlns:a16="http://schemas.microsoft.com/office/drawing/2014/main" id="{D72E0C2B-8312-4E9B-AF8C-B9C66004545C}"/>
              </a:ext>
            </a:extLst>
          </p:cNvPr>
          <p:cNvSpPr/>
          <p:nvPr/>
        </p:nvSpPr>
        <p:spPr>
          <a:xfrm>
            <a:off x="655094" y="1590293"/>
            <a:ext cx="7816897" cy="2671995"/>
          </a:xfrm>
          <a:prstGeom prst="roundRect">
            <a:avLst>
              <a:gd name="adj" fmla="val 16667"/>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514;p44">
            <a:extLst>
              <a:ext uri="{FF2B5EF4-FFF2-40B4-BE49-F238E27FC236}">
                <a16:creationId xmlns:a16="http://schemas.microsoft.com/office/drawing/2014/main" id="{53FDBF90-B1B5-4C68-8499-AA3E63BF5AA8}"/>
              </a:ext>
            </a:extLst>
          </p:cNvPr>
          <p:cNvSpPr/>
          <p:nvPr/>
        </p:nvSpPr>
        <p:spPr>
          <a:xfrm>
            <a:off x="4011208" y="881212"/>
            <a:ext cx="872455" cy="830142"/>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825431F7-4EB9-C04D-A214-B48178D01CBB}"/>
              </a:ext>
            </a:extLst>
          </p:cNvPr>
          <p:cNvSpPr>
            <a:spLocks noGrp="1"/>
          </p:cNvSpPr>
          <p:nvPr>
            <p:ph type="title"/>
          </p:nvPr>
        </p:nvSpPr>
        <p:spPr>
          <a:xfrm>
            <a:off x="771106" y="3035009"/>
            <a:ext cx="7717800" cy="370800"/>
          </a:xfrm>
        </p:spPr>
        <p:txBody>
          <a:bodyPr/>
          <a:lstStyle/>
          <a:p>
            <a:pPr lvl="0"/>
            <a:r>
              <a:rPr lang="en-US" sz="1600" b="0" dirty="0"/>
              <a:t>The dataset has been collected from </a:t>
            </a:r>
            <a:r>
              <a:rPr lang="en-US" sz="1600" dirty="0"/>
              <a:t>kaggle</a:t>
            </a:r>
            <a:r>
              <a:rPr lang="en-US" sz="1600" b="0" dirty="0"/>
              <a:t>.</a:t>
            </a:r>
            <a:br>
              <a:rPr lang="en-US" sz="1600" b="0" dirty="0"/>
            </a:br>
            <a:br>
              <a:rPr lang="en-US" sz="1600" b="0" dirty="0"/>
            </a:br>
            <a:r>
              <a:rPr lang="en-US" sz="1600" b="0" dirty="0"/>
              <a:t>It’s a </a:t>
            </a:r>
            <a:r>
              <a:rPr lang="en-US" sz="1600" dirty="0"/>
              <a:t>CCTV</a:t>
            </a:r>
            <a:r>
              <a:rPr lang="en-US" sz="1600" b="0" dirty="0"/>
              <a:t> images was labelled as</a:t>
            </a:r>
            <a:br>
              <a:rPr lang="en-US" sz="1600" b="0" dirty="0"/>
            </a:br>
            <a:r>
              <a:rPr lang="en-US" sz="1600" b="0" dirty="0"/>
              <a:t> </a:t>
            </a:r>
            <a:br>
              <a:rPr lang="en-US" sz="1600" b="0" dirty="0"/>
            </a:br>
            <a:r>
              <a:rPr lang="en-US" sz="1600" dirty="0"/>
              <a:t>Accident</a:t>
            </a:r>
            <a:r>
              <a:rPr lang="en-US" sz="1600" b="0" dirty="0"/>
              <a:t> and </a:t>
            </a:r>
            <a:r>
              <a:rPr lang="en-US" sz="1600" dirty="0"/>
              <a:t>Non-Accident</a:t>
            </a:r>
            <a:r>
              <a:rPr lang="en-US" sz="1600" b="0" dirty="0"/>
              <a:t>.</a:t>
            </a:r>
          </a:p>
        </p:txBody>
      </p:sp>
      <p:sp>
        <p:nvSpPr>
          <p:cNvPr id="17" name="Google Shape;548;p45">
            <a:extLst>
              <a:ext uri="{FF2B5EF4-FFF2-40B4-BE49-F238E27FC236}">
                <a16:creationId xmlns:a16="http://schemas.microsoft.com/office/drawing/2014/main" id="{165B80F2-9D5F-684A-AC07-3D50D2217658}"/>
              </a:ext>
            </a:extLst>
          </p:cNvPr>
          <p:cNvSpPr/>
          <p:nvPr/>
        </p:nvSpPr>
        <p:spPr>
          <a:xfrm>
            <a:off x="-217112" y="-148323"/>
            <a:ext cx="795300" cy="7953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8;p45">
            <a:extLst>
              <a:ext uri="{FF2B5EF4-FFF2-40B4-BE49-F238E27FC236}">
                <a16:creationId xmlns:a16="http://schemas.microsoft.com/office/drawing/2014/main" id="{8516C22F-4821-F849-B98A-E5E23F973285}"/>
              </a:ext>
            </a:extLst>
          </p:cNvPr>
          <p:cNvSpPr/>
          <p:nvPr/>
        </p:nvSpPr>
        <p:spPr>
          <a:xfrm>
            <a:off x="8446960" y="-148323"/>
            <a:ext cx="795300" cy="7953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7;p62">
            <a:extLst>
              <a:ext uri="{FF2B5EF4-FFF2-40B4-BE49-F238E27FC236}">
                <a16:creationId xmlns:a16="http://schemas.microsoft.com/office/drawing/2014/main" id="{FC7C1866-9D20-4D4A-94B3-7904784C3E40}"/>
              </a:ext>
            </a:extLst>
          </p:cNvPr>
          <p:cNvSpPr txBox="1">
            <a:spLocks/>
          </p:cNvSpPr>
          <p:nvPr/>
        </p:nvSpPr>
        <p:spPr>
          <a:xfrm>
            <a:off x="344951" y="1872128"/>
            <a:ext cx="7717800" cy="3708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Work Sans"/>
              <a:buNone/>
              <a:defRPr sz="2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      Data Description</a:t>
            </a:r>
          </a:p>
        </p:txBody>
      </p:sp>
      <p:sp>
        <p:nvSpPr>
          <p:cNvPr id="29" name="Google Shape;691;p51">
            <a:extLst>
              <a:ext uri="{FF2B5EF4-FFF2-40B4-BE49-F238E27FC236}">
                <a16:creationId xmlns:a16="http://schemas.microsoft.com/office/drawing/2014/main" id="{5B760FDF-8E22-410A-B5A1-F4E6E82B7A60}"/>
              </a:ext>
            </a:extLst>
          </p:cNvPr>
          <p:cNvSpPr/>
          <p:nvPr/>
        </p:nvSpPr>
        <p:spPr>
          <a:xfrm>
            <a:off x="4122835" y="967584"/>
            <a:ext cx="649200" cy="6492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0011;p92">
            <a:extLst>
              <a:ext uri="{FF2B5EF4-FFF2-40B4-BE49-F238E27FC236}">
                <a16:creationId xmlns:a16="http://schemas.microsoft.com/office/drawing/2014/main" id="{AB4AE503-9E9F-4BFA-B5F4-E3108E56128B}"/>
              </a:ext>
            </a:extLst>
          </p:cNvPr>
          <p:cNvGrpSpPr/>
          <p:nvPr/>
        </p:nvGrpSpPr>
        <p:grpSpPr>
          <a:xfrm>
            <a:off x="4285130" y="1106116"/>
            <a:ext cx="324609" cy="374825"/>
            <a:chOff x="-39783425" y="2337925"/>
            <a:chExt cx="275700" cy="318350"/>
          </a:xfrm>
        </p:grpSpPr>
        <p:sp>
          <p:nvSpPr>
            <p:cNvPr id="12" name="Google Shape;10012;p92">
              <a:extLst>
                <a:ext uri="{FF2B5EF4-FFF2-40B4-BE49-F238E27FC236}">
                  <a16:creationId xmlns:a16="http://schemas.microsoft.com/office/drawing/2014/main" id="{66ECE9FF-F209-452B-979F-EF1291FDC393}"/>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13;p92">
              <a:extLst>
                <a:ext uri="{FF2B5EF4-FFF2-40B4-BE49-F238E27FC236}">
                  <a16:creationId xmlns:a16="http://schemas.microsoft.com/office/drawing/2014/main" id="{D8292667-DCB8-414A-B9B9-8948940677B4}"/>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777214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36" name="Google Shape;936;p64"/>
          <p:cNvSpPr/>
          <p:nvPr/>
        </p:nvSpPr>
        <p:spPr>
          <a:xfrm>
            <a:off x="1193369" y="1392147"/>
            <a:ext cx="2533456" cy="2585453"/>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9;p64">
            <a:extLst>
              <a:ext uri="{FF2B5EF4-FFF2-40B4-BE49-F238E27FC236}">
                <a16:creationId xmlns:a16="http://schemas.microsoft.com/office/drawing/2014/main" id="{67F9B8E8-5FB5-4501-A883-DEA0829E5911}"/>
              </a:ext>
            </a:extLst>
          </p:cNvPr>
          <p:cNvSpPr/>
          <p:nvPr/>
        </p:nvSpPr>
        <p:spPr>
          <a:xfrm>
            <a:off x="3239797" y="1721783"/>
            <a:ext cx="378000" cy="37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4"/>
          <p:cNvSpPr txBox="1">
            <a:spLocks noGrp="1"/>
          </p:cNvSpPr>
          <p:nvPr>
            <p:ph type="title"/>
          </p:nvPr>
        </p:nvSpPr>
        <p:spPr>
          <a:xfrm>
            <a:off x="434319" y="397339"/>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Neural Networks</a:t>
            </a:r>
            <a:endParaRPr dirty="0"/>
          </a:p>
        </p:txBody>
      </p:sp>
      <p:sp>
        <p:nvSpPr>
          <p:cNvPr id="930" name="Google Shape;930;p64"/>
          <p:cNvSpPr txBox="1">
            <a:spLocks noGrp="1"/>
          </p:cNvSpPr>
          <p:nvPr>
            <p:ph type="subTitle" idx="1"/>
          </p:nvPr>
        </p:nvSpPr>
        <p:spPr>
          <a:xfrm>
            <a:off x="5056570" y="1309502"/>
            <a:ext cx="2423095" cy="456000"/>
          </a:xfrm>
          <a:prstGeom prst="rect">
            <a:avLst/>
          </a:prstGeom>
        </p:spPr>
        <p:txBody>
          <a:bodyPr spcFirstLastPara="1" wrap="square" lIns="91425" tIns="91425" rIns="91425" bIns="91425" anchor="ctr" anchorCtr="0">
            <a:noAutofit/>
          </a:bodyPr>
          <a:lstStyle/>
          <a:p>
            <a:pPr marL="0" lvl="0" indent="50800" algn="ctr" rtl="0">
              <a:spcBef>
                <a:spcPts val="0"/>
              </a:spcBef>
              <a:spcAft>
                <a:spcPts val="0"/>
              </a:spcAft>
              <a:buNone/>
            </a:pPr>
            <a:r>
              <a:rPr lang="en-US" sz="1200" dirty="0"/>
              <a:t>(ResNet50 model)</a:t>
            </a:r>
          </a:p>
        </p:txBody>
      </p:sp>
      <p:sp>
        <p:nvSpPr>
          <p:cNvPr id="931" name="Google Shape;931;p64"/>
          <p:cNvSpPr txBox="1">
            <a:spLocks noGrp="1"/>
          </p:cNvSpPr>
          <p:nvPr>
            <p:ph type="subTitle" idx="2"/>
          </p:nvPr>
        </p:nvSpPr>
        <p:spPr>
          <a:xfrm>
            <a:off x="5056570" y="1118580"/>
            <a:ext cx="2423169"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Transfer Learning </a:t>
            </a:r>
          </a:p>
        </p:txBody>
      </p:sp>
      <p:sp>
        <p:nvSpPr>
          <p:cNvPr id="933" name="Google Shape;933;p64"/>
          <p:cNvSpPr txBox="1">
            <a:spLocks noGrp="1"/>
          </p:cNvSpPr>
          <p:nvPr>
            <p:ph type="subTitle" idx="4"/>
          </p:nvPr>
        </p:nvSpPr>
        <p:spPr>
          <a:xfrm>
            <a:off x="5649978" y="2804319"/>
            <a:ext cx="1986720" cy="370800"/>
          </a:xfrm>
          <a:prstGeom prst="rect">
            <a:avLst/>
          </a:prstGeom>
        </p:spPr>
        <p:txBody>
          <a:bodyPr spcFirstLastPara="1" wrap="square" lIns="91425" tIns="91425" rIns="91425" bIns="91425" anchor="ctr" anchorCtr="0">
            <a:noAutofit/>
          </a:bodyPr>
          <a:lstStyle/>
          <a:p>
            <a:pPr marL="0" indent="0" algn="ctr"/>
            <a:endParaRPr lang="en-US" sz="1800" dirty="0"/>
          </a:p>
          <a:p>
            <a:pPr marL="0" indent="0" algn="ctr"/>
            <a:r>
              <a:rPr lang="en-US" sz="1400" dirty="0"/>
              <a:t>Full CNN model </a:t>
            </a:r>
          </a:p>
          <a:p>
            <a:pPr marL="0" indent="0" algn="ctr"/>
            <a:endParaRPr lang="en-US" sz="1600" dirty="0"/>
          </a:p>
        </p:txBody>
      </p:sp>
      <p:sp>
        <p:nvSpPr>
          <p:cNvPr id="935" name="Google Shape;935;p64"/>
          <p:cNvSpPr txBox="1">
            <a:spLocks noGrp="1"/>
          </p:cNvSpPr>
          <p:nvPr>
            <p:ph type="subTitle" idx="6"/>
          </p:nvPr>
        </p:nvSpPr>
        <p:spPr>
          <a:xfrm>
            <a:off x="5030991" y="3584291"/>
            <a:ext cx="3331854" cy="370800"/>
          </a:xfrm>
          <a:prstGeom prst="rect">
            <a:avLst/>
          </a:prstGeom>
        </p:spPr>
        <p:txBody>
          <a:bodyPr spcFirstLastPara="1" wrap="square" lIns="91425" tIns="91425" rIns="91425" bIns="91425" anchor="ctr" anchorCtr="0">
            <a:noAutofit/>
          </a:bodyPr>
          <a:lstStyle/>
          <a:p>
            <a:pPr marL="0" indent="0" algn="ctr"/>
            <a:endParaRPr lang="en-US" sz="1600" dirty="0"/>
          </a:p>
          <a:p>
            <a:pPr marL="0" indent="0" algn="ctr"/>
            <a:r>
              <a:rPr lang="en-US" sz="1600" dirty="0"/>
              <a:t>  </a:t>
            </a:r>
            <a:r>
              <a:rPr lang="en-US" sz="1400" dirty="0"/>
              <a:t>Unfreeze part of the base model</a:t>
            </a:r>
          </a:p>
          <a:p>
            <a:pPr marL="0" indent="0" algn="ctr"/>
            <a:endParaRPr lang="en-US" sz="1400" dirty="0"/>
          </a:p>
        </p:txBody>
      </p:sp>
      <p:sp>
        <p:nvSpPr>
          <p:cNvPr id="937" name="Google Shape;937;p64"/>
          <p:cNvSpPr/>
          <p:nvPr/>
        </p:nvSpPr>
        <p:spPr>
          <a:xfrm>
            <a:off x="1351946" y="1551225"/>
            <a:ext cx="2241156" cy="2292652"/>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4"/>
          <p:cNvSpPr/>
          <p:nvPr/>
        </p:nvSpPr>
        <p:spPr>
          <a:xfrm>
            <a:off x="1507302" y="1680194"/>
            <a:ext cx="1919787" cy="1997670"/>
          </a:xfrm>
          <a:prstGeom prst="ellipse">
            <a:avLst/>
          </a:prstGeom>
          <a:gradFill>
            <a:gsLst>
              <a:gs pos="0">
                <a:schemeClr val="lt1"/>
              </a:gs>
              <a:gs pos="100000">
                <a:srgbClr val="F0F0F3"/>
              </a:gs>
            </a:gsLst>
            <a:lin ang="5400700"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4"/>
          <p:cNvSpPr/>
          <p:nvPr/>
        </p:nvSpPr>
        <p:spPr>
          <a:xfrm>
            <a:off x="2681690" y="1339563"/>
            <a:ext cx="378001" cy="37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4"/>
          <p:cNvSpPr/>
          <p:nvPr/>
        </p:nvSpPr>
        <p:spPr>
          <a:xfrm>
            <a:off x="2762592" y="1421102"/>
            <a:ext cx="232500" cy="232800"/>
          </a:xfrm>
          <a:prstGeom prst="ellipse">
            <a:avLst/>
          </a:prstGeom>
          <a:gradFill>
            <a:gsLst>
              <a:gs pos="0">
                <a:schemeClr val="lt2"/>
              </a:gs>
              <a:gs pos="100000">
                <a:schemeClr val="accent1"/>
              </a:gs>
            </a:gsLst>
            <a:lin ang="2698631"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4"/>
          <p:cNvSpPr/>
          <p:nvPr/>
        </p:nvSpPr>
        <p:spPr>
          <a:xfrm>
            <a:off x="3238089" y="3203916"/>
            <a:ext cx="378000" cy="37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4"/>
          <p:cNvSpPr/>
          <p:nvPr/>
        </p:nvSpPr>
        <p:spPr>
          <a:xfrm>
            <a:off x="3306977" y="3272407"/>
            <a:ext cx="232500" cy="232800"/>
          </a:xfrm>
          <a:prstGeom prst="ellipse">
            <a:avLst/>
          </a:prstGeom>
          <a:gradFill>
            <a:gsLst>
              <a:gs pos="0">
                <a:schemeClr val="lt2"/>
              </a:gs>
              <a:gs pos="100000">
                <a:schemeClr val="accent1"/>
              </a:gs>
            </a:gsLst>
            <a:lin ang="2698631"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4"/>
          <p:cNvSpPr/>
          <p:nvPr/>
        </p:nvSpPr>
        <p:spPr>
          <a:xfrm>
            <a:off x="3501635" y="2450219"/>
            <a:ext cx="342745" cy="37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4"/>
          <p:cNvSpPr/>
          <p:nvPr/>
        </p:nvSpPr>
        <p:spPr>
          <a:xfrm>
            <a:off x="3568871" y="2513391"/>
            <a:ext cx="232500" cy="232800"/>
          </a:xfrm>
          <a:prstGeom prst="ellipse">
            <a:avLst/>
          </a:prstGeom>
          <a:gradFill>
            <a:gsLst>
              <a:gs pos="0">
                <a:schemeClr val="lt2"/>
              </a:gs>
              <a:gs pos="100000">
                <a:schemeClr val="accent1"/>
              </a:gs>
            </a:gsLst>
            <a:lin ang="2698631"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5" name="Google Shape;945;p64"/>
          <p:cNvCxnSpPr>
            <a:cxnSpLocks/>
            <a:stCxn id="940" idx="6"/>
          </p:cNvCxnSpPr>
          <p:nvPr/>
        </p:nvCxnSpPr>
        <p:spPr>
          <a:xfrm flipV="1">
            <a:off x="2995092" y="1303715"/>
            <a:ext cx="2330505" cy="233787"/>
          </a:xfrm>
          <a:prstGeom prst="bentConnector3">
            <a:avLst>
              <a:gd name="adj1" fmla="val 50000"/>
            </a:avLst>
          </a:prstGeom>
          <a:noFill/>
          <a:ln w="28575" cap="flat" cmpd="sng">
            <a:solidFill>
              <a:schemeClr val="accent1"/>
            </a:solidFill>
            <a:prstDash val="solid"/>
            <a:round/>
            <a:headEnd type="none" w="med" len="med"/>
            <a:tailEnd type="oval" w="med" len="med"/>
          </a:ln>
        </p:spPr>
      </p:cxnSp>
      <p:cxnSp>
        <p:nvCxnSpPr>
          <p:cNvPr id="946" name="Google Shape;946;p64"/>
          <p:cNvCxnSpPr>
            <a:cxnSpLocks/>
            <a:stCxn id="944" idx="6"/>
            <a:endCxn id="933" idx="1"/>
          </p:cNvCxnSpPr>
          <p:nvPr/>
        </p:nvCxnSpPr>
        <p:spPr>
          <a:xfrm>
            <a:off x="3801371" y="2629791"/>
            <a:ext cx="1848607" cy="359928"/>
          </a:xfrm>
          <a:prstGeom prst="bentConnector3">
            <a:avLst>
              <a:gd name="adj1" fmla="val 50000"/>
            </a:avLst>
          </a:prstGeom>
          <a:noFill/>
          <a:ln w="28575" cap="flat" cmpd="sng">
            <a:solidFill>
              <a:schemeClr val="accent1"/>
            </a:solidFill>
            <a:prstDash val="solid"/>
            <a:round/>
            <a:headEnd type="none" w="med" len="med"/>
            <a:tailEnd type="oval" w="med" len="med"/>
          </a:ln>
        </p:spPr>
      </p:cxnSp>
      <p:cxnSp>
        <p:nvCxnSpPr>
          <p:cNvPr id="947" name="Google Shape;947;p64"/>
          <p:cNvCxnSpPr>
            <a:cxnSpLocks/>
            <a:stCxn id="942" idx="6"/>
          </p:cNvCxnSpPr>
          <p:nvPr/>
        </p:nvCxnSpPr>
        <p:spPr>
          <a:xfrm>
            <a:off x="3539477" y="3388807"/>
            <a:ext cx="1743977" cy="387513"/>
          </a:xfrm>
          <a:prstGeom prst="bentConnector3">
            <a:avLst>
              <a:gd name="adj1" fmla="val 50000"/>
            </a:avLst>
          </a:prstGeom>
          <a:noFill/>
          <a:ln w="28575" cap="flat" cmpd="sng">
            <a:solidFill>
              <a:schemeClr val="accent1"/>
            </a:solidFill>
            <a:prstDash val="solid"/>
            <a:round/>
            <a:headEnd type="none" w="med" len="med"/>
            <a:tailEnd type="oval" w="med" len="med"/>
          </a:ln>
        </p:spPr>
      </p:cxnSp>
      <p:sp>
        <p:nvSpPr>
          <p:cNvPr id="948" name="Google Shape;948;p64"/>
          <p:cNvSpPr/>
          <p:nvPr/>
        </p:nvSpPr>
        <p:spPr>
          <a:xfrm>
            <a:off x="2153794" y="2332685"/>
            <a:ext cx="609483" cy="605867"/>
          </a:xfrm>
          <a:custGeom>
            <a:avLst/>
            <a:gdLst/>
            <a:ahLst/>
            <a:cxnLst/>
            <a:rect l="l" t="t" r="r" b="b"/>
            <a:pathLst>
              <a:path w="13991" h="13908" extrusionOk="0">
                <a:moveTo>
                  <a:pt x="11836" y="1203"/>
                </a:moveTo>
                <a:lnTo>
                  <a:pt x="12014" y="1739"/>
                </a:lnTo>
                <a:cubicBezTo>
                  <a:pt x="12062" y="1858"/>
                  <a:pt x="12145" y="1953"/>
                  <a:pt x="12264" y="1989"/>
                </a:cubicBezTo>
                <a:lnTo>
                  <a:pt x="12800" y="2168"/>
                </a:lnTo>
                <a:lnTo>
                  <a:pt x="11907" y="3061"/>
                </a:lnTo>
                <a:lnTo>
                  <a:pt x="11181" y="2822"/>
                </a:lnTo>
                <a:lnTo>
                  <a:pt x="10943" y="2096"/>
                </a:lnTo>
                <a:lnTo>
                  <a:pt x="11836" y="1203"/>
                </a:lnTo>
                <a:close/>
                <a:moveTo>
                  <a:pt x="7013" y="5216"/>
                </a:moveTo>
                <a:cubicBezTo>
                  <a:pt x="7359" y="5216"/>
                  <a:pt x="7668" y="5323"/>
                  <a:pt x="7954" y="5489"/>
                </a:cubicBezTo>
                <a:lnTo>
                  <a:pt x="6728" y="6704"/>
                </a:lnTo>
                <a:cubicBezTo>
                  <a:pt x="6573" y="6871"/>
                  <a:pt x="6573" y="7121"/>
                  <a:pt x="6728" y="7287"/>
                </a:cubicBezTo>
                <a:cubicBezTo>
                  <a:pt x="6811" y="7359"/>
                  <a:pt x="6906" y="7406"/>
                  <a:pt x="7013" y="7406"/>
                </a:cubicBezTo>
                <a:cubicBezTo>
                  <a:pt x="7121" y="7406"/>
                  <a:pt x="7228" y="7359"/>
                  <a:pt x="7299" y="7287"/>
                </a:cubicBezTo>
                <a:lnTo>
                  <a:pt x="8514" y="6061"/>
                </a:lnTo>
                <a:cubicBezTo>
                  <a:pt x="8680" y="6323"/>
                  <a:pt x="8788" y="6644"/>
                  <a:pt x="8788" y="6990"/>
                </a:cubicBezTo>
                <a:cubicBezTo>
                  <a:pt x="8788" y="7966"/>
                  <a:pt x="8002" y="8764"/>
                  <a:pt x="7013" y="8764"/>
                </a:cubicBezTo>
                <a:cubicBezTo>
                  <a:pt x="6037" y="8764"/>
                  <a:pt x="5239" y="7966"/>
                  <a:pt x="5239" y="6990"/>
                </a:cubicBezTo>
                <a:cubicBezTo>
                  <a:pt x="5239" y="6001"/>
                  <a:pt x="6037" y="5216"/>
                  <a:pt x="7013" y="5216"/>
                </a:cubicBezTo>
                <a:close/>
                <a:moveTo>
                  <a:pt x="7025" y="3049"/>
                </a:moveTo>
                <a:cubicBezTo>
                  <a:pt x="7966" y="3049"/>
                  <a:pt x="8847" y="3370"/>
                  <a:pt x="9514" y="3942"/>
                </a:cubicBezTo>
                <a:lnTo>
                  <a:pt x="8537" y="4894"/>
                </a:lnTo>
                <a:cubicBezTo>
                  <a:pt x="8097" y="4573"/>
                  <a:pt x="7585" y="4394"/>
                  <a:pt x="7013" y="4394"/>
                </a:cubicBezTo>
                <a:cubicBezTo>
                  <a:pt x="5585" y="4394"/>
                  <a:pt x="4430" y="5561"/>
                  <a:pt x="4430" y="6990"/>
                </a:cubicBezTo>
                <a:cubicBezTo>
                  <a:pt x="4430" y="8418"/>
                  <a:pt x="5585" y="9573"/>
                  <a:pt x="7013" y="9573"/>
                </a:cubicBezTo>
                <a:cubicBezTo>
                  <a:pt x="8442" y="9573"/>
                  <a:pt x="9609" y="8418"/>
                  <a:pt x="9609" y="6990"/>
                </a:cubicBezTo>
                <a:cubicBezTo>
                  <a:pt x="9609" y="6418"/>
                  <a:pt x="9419" y="5894"/>
                  <a:pt x="9109" y="5466"/>
                </a:cubicBezTo>
                <a:lnTo>
                  <a:pt x="10085" y="4501"/>
                </a:lnTo>
                <a:cubicBezTo>
                  <a:pt x="10633" y="5192"/>
                  <a:pt x="10978" y="6049"/>
                  <a:pt x="10978" y="6990"/>
                </a:cubicBezTo>
                <a:cubicBezTo>
                  <a:pt x="10978" y="9157"/>
                  <a:pt x="9204" y="10931"/>
                  <a:pt x="7025" y="10931"/>
                </a:cubicBezTo>
                <a:cubicBezTo>
                  <a:pt x="4858" y="10931"/>
                  <a:pt x="3084" y="9157"/>
                  <a:pt x="3084" y="6990"/>
                </a:cubicBezTo>
                <a:cubicBezTo>
                  <a:pt x="3084" y="4811"/>
                  <a:pt x="4858" y="3049"/>
                  <a:pt x="7025" y="3049"/>
                </a:cubicBezTo>
                <a:close/>
                <a:moveTo>
                  <a:pt x="7013" y="858"/>
                </a:moveTo>
                <a:cubicBezTo>
                  <a:pt x="8133" y="858"/>
                  <a:pt x="9216" y="1156"/>
                  <a:pt x="10157" y="1715"/>
                </a:cubicBezTo>
                <a:cubicBezTo>
                  <a:pt x="10061" y="1822"/>
                  <a:pt x="10038" y="1977"/>
                  <a:pt x="10085" y="2108"/>
                </a:cubicBezTo>
                <a:lnTo>
                  <a:pt x="10395" y="3025"/>
                </a:lnTo>
                <a:lnTo>
                  <a:pt x="10085" y="3346"/>
                </a:lnTo>
                <a:cubicBezTo>
                  <a:pt x="9252" y="2644"/>
                  <a:pt x="8180" y="2227"/>
                  <a:pt x="7013" y="2227"/>
                </a:cubicBezTo>
                <a:cubicBezTo>
                  <a:pt x="4382" y="2227"/>
                  <a:pt x="2251" y="4370"/>
                  <a:pt x="2251" y="6990"/>
                </a:cubicBezTo>
                <a:cubicBezTo>
                  <a:pt x="2251" y="9609"/>
                  <a:pt x="4394" y="11752"/>
                  <a:pt x="7013" y="11752"/>
                </a:cubicBezTo>
                <a:cubicBezTo>
                  <a:pt x="9633" y="11752"/>
                  <a:pt x="11776" y="9609"/>
                  <a:pt x="11776" y="6990"/>
                </a:cubicBezTo>
                <a:cubicBezTo>
                  <a:pt x="11776" y="5823"/>
                  <a:pt x="11359" y="4751"/>
                  <a:pt x="10657" y="3918"/>
                </a:cubicBezTo>
                <a:lnTo>
                  <a:pt x="10978" y="3608"/>
                </a:lnTo>
                <a:lnTo>
                  <a:pt x="11895" y="3918"/>
                </a:lnTo>
                <a:cubicBezTo>
                  <a:pt x="11943" y="3942"/>
                  <a:pt x="11990" y="3942"/>
                  <a:pt x="12026" y="3942"/>
                </a:cubicBezTo>
                <a:cubicBezTo>
                  <a:pt x="12121" y="3942"/>
                  <a:pt x="12228" y="3906"/>
                  <a:pt x="12300" y="3834"/>
                </a:cubicBezTo>
                <a:cubicBezTo>
                  <a:pt x="12859" y="4787"/>
                  <a:pt x="13157" y="5858"/>
                  <a:pt x="13157" y="6978"/>
                </a:cubicBezTo>
                <a:cubicBezTo>
                  <a:pt x="13157" y="10347"/>
                  <a:pt x="10407" y="13109"/>
                  <a:pt x="7025" y="13109"/>
                </a:cubicBezTo>
                <a:cubicBezTo>
                  <a:pt x="3656" y="13109"/>
                  <a:pt x="882" y="10371"/>
                  <a:pt x="882" y="6990"/>
                </a:cubicBezTo>
                <a:cubicBezTo>
                  <a:pt x="882" y="3608"/>
                  <a:pt x="3632" y="858"/>
                  <a:pt x="7013" y="858"/>
                </a:cubicBezTo>
                <a:close/>
                <a:moveTo>
                  <a:pt x="7002" y="1"/>
                </a:moveTo>
                <a:cubicBezTo>
                  <a:pt x="5144" y="1"/>
                  <a:pt x="3394" y="739"/>
                  <a:pt x="2084" y="2048"/>
                </a:cubicBezTo>
                <a:cubicBezTo>
                  <a:pt x="775" y="3358"/>
                  <a:pt x="48" y="5096"/>
                  <a:pt x="48" y="6954"/>
                </a:cubicBezTo>
                <a:cubicBezTo>
                  <a:pt x="48" y="8668"/>
                  <a:pt x="679" y="10299"/>
                  <a:pt x="1810" y="11573"/>
                </a:cubicBezTo>
                <a:lnTo>
                  <a:pt x="167" y="13205"/>
                </a:lnTo>
                <a:cubicBezTo>
                  <a:pt x="1" y="13371"/>
                  <a:pt x="1" y="13621"/>
                  <a:pt x="167" y="13788"/>
                </a:cubicBezTo>
                <a:cubicBezTo>
                  <a:pt x="239" y="13859"/>
                  <a:pt x="346" y="13907"/>
                  <a:pt x="453" y="13907"/>
                </a:cubicBezTo>
                <a:cubicBezTo>
                  <a:pt x="560" y="13907"/>
                  <a:pt x="656" y="13859"/>
                  <a:pt x="727" y="13788"/>
                </a:cubicBezTo>
                <a:lnTo>
                  <a:pt x="2370" y="12145"/>
                </a:lnTo>
                <a:cubicBezTo>
                  <a:pt x="3632" y="13276"/>
                  <a:pt x="5275" y="13907"/>
                  <a:pt x="6978" y="13907"/>
                </a:cubicBezTo>
                <a:cubicBezTo>
                  <a:pt x="8692" y="13907"/>
                  <a:pt x="10335" y="13276"/>
                  <a:pt x="11597" y="12145"/>
                </a:cubicBezTo>
                <a:lnTo>
                  <a:pt x="13229" y="13788"/>
                </a:lnTo>
                <a:cubicBezTo>
                  <a:pt x="13312" y="13859"/>
                  <a:pt x="13419" y="13907"/>
                  <a:pt x="13514" y="13907"/>
                </a:cubicBezTo>
                <a:cubicBezTo>
                  <a:pt x="13621" y="13907"/>
                  <a:pt x="13729" y="13859"/>
                  <a:pt x="13800" y="13788"/>
                </a:cubicBezTo>
                <a:cubicBezTo>
                  <a:pt x="13991" y="13645"/>
                  <a:pt x="13991" y="13383"/>
                  <a:pt x="13848" y="13228"/>
                </a:cubicBezTo>
                <a:lnTo>
                  <a:pt x="12205" y="11585"/>
                </a:lnTo>
                <a:cubicBezTo>
                  <a:pt x="13336" y="10323"/>
                  <a:pt x="13967" y="8680"/>
                  <a:pt x="13967" y="6978"/>
                </a:cubicBezTo>
                <a:cubicBezTo>
                  <a:pt x="13967" y="5632"/>
                  <a:pt x="13598" y="4358"/>
                  <a:pt x="12883" y="3239"/>
                </a:cubicBezTo>
                <a:lnTo>
                  <a:pt x="13848" y="2275"/>
                </a:lnTo>
                <a:cubicBezTo>
                  <a:pt x="13955" y="2168"/>
                  <a:pt x="13979" y="2025"/>
                  <a:pt x="13955" y="1882"/>
                </a:cubicBezTo>
                <a:cubicBezTo>
                  <a:pt x="13919" y="1751"/>
                  <a:pt x="13812" y="1632"/>
                  <a:pt x="13681" y="1584"/>
                </a:cubicBezTo>
                <a:lnTo>
                  <a:pt x="12717" y="1263"/>
                </a:lnTo>
                <a:lnTo>
                  <a:pt x="12383" y="286"/>
                </a:lnTo>
                <a:cubicBezTo>
                  <a:pt x="12347" y="155"/>
                  <a:pt x="12240" y="48"/>
                  <a:pt x="12086" y="24"/>
                </a:cubicBezTo>
                <a:cubicBezTo>
                  <a:pt x="12056" y="16"/>
                  <a:pt x="12025" y="12"/>
                  <a:pt x="11994" y="12"/>
                </a:cubicBezTo>
                <a:cubicBezTo>
                  <a:pt x="11891" y="12"/>
                  <a:pt x="11787" y="55"/>
                  <a:pt x="11705" y="120"/>
                </a:cubicBezTo>
                <a:lnTo>
                  <a:pt x="10740" y="1096"/>
                </a:lnTo>
                <a:cubicBezTo>
                  <a:pt x="9621" y="382"/>
                  <a:pt x="8335" y="1"/>
                  <a:pt x="7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0;p64">
            <a:extLst>
              <a:ext uri="{FF2B5EF4-FFF2-40B4-BE49-F238E27FC236}">
                <a16:creationId xmlns:a16="http://schemas.microsoft.com/office/drawing/2014/main" id="{52F35701-1FF1-4652-B226-181229EC7CBA}"/>
              </a:ext>
            </a:extLst>
          </p:cNvPr>
          <p:cNvSpPr/>
          <p:nvPr/>
        </p:nvSpPr>
        <p:spPr>
          <a:xfrm>
            <a:off x="3311214" y="1795184"/>
            <a:ext cx="232500" cy="232800"/>
          </a:xfrm>
          <a:prstGeom prst="ellipse">
            <a:avLst/>
          </a:prstGeom>
          <a:gradFill>
            <a:gsLst>
              <a:gs pos="0">
                <a:schemeClr val="lt2"/>
              </a:gs>
              <a:gs pos="100000">
                <a:schemeClr val="accent1"/>
              </a:gs>
            </a:gsLst>
            <a:lin ang="2698631"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945;p64">
            <a:extLst>
              <a:ext uri="{FF2B5EF4-FFF2-40B4-BE49-F238E27FC236}">
                <a16:creationId xmlns:a16="http://schemas.microsoft.com/office/drawing/2014/main" id="{8D34541E-D18B-4EBC-934E-9FEBB946F8C2}"/>
              </a:ext>
            </a:extLst>
          </p:cNvPr>
          <p:cNvCxnSpPr>
            <a:cxnSpLocks/>
            <a:stCxn id="21" idx="6"/>
          </p:cNvCxnSpPr>
          <p:nvPr/>
        </p:nvCxnSpPr>
        <p:spPr>
          <a:xfrm>
            <a:off x="3543714" y="1911584"/>
            <a:ext cx="1781883" cy="314205"/>
          </a:xfrm>
          <a:prstGeom prst="bentConnector3">
            <a:avLst>
              <a:gd name="adj1" fmla="val 50000"/>
            </a:avLst>
          </a:prstGeom>
          <a:noFill/>
          <a:ln w="28575" cap="flat" cmpd="sng">
            <a:solidFill>
              <a:schemeClr val="accent1"/>
            </a:solidFill>
            <a:prstDash val="solid"/>
            <a:round/>
            <a:headEnd type="none" w="med" len="med"/>
            <a:tailEnd type="oval" w="med" len="med"/>
          </a:ln>
        </p:spPr>
      </p:cxnSp>
      <p:sp>
        <p:nvSpPr>
          <p:cNvPr id="40" name="Google Shape;933;p64">
            <a:extLst>
              <a:ext uri="{FF2B5EF4-FFF2-40B4-BE49-F238E27FC236}">
                <a16:creationId xmlns:a16="http://schemas.microsoft.com/office/drawing/2014/main" id="{752452A2-6C3C-41A1-A76D-5301AD72BF89}"/>
              </a:ext>
            </a:extLst>
          </p:cNvPr>
          <p:cNvSpPr txBox="1">
            <a:spLocks/>
          </p:cNvSpPr>
          <p:nvPr/>
        </p:nvSpPr>
        <p:spPr>
          <a:xfrm>
            <a:off x="5368605" y="2041866"/>
            <a:ext cx="2533456" cy="548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a:buNone/>
              <a:defRPr sz="2000" b="1" i="0" u="none" strike="noStrike" cap="none">
                <a:solidFill>
                  <a:schemeClr val="dk1"/>
                </a:solidFill>
                <a:latin typeface="Nunito"/>
                <a:ea typeface="Nunito"/>
                <a:cs typeface="Nunito"/>
                <a:sym typeface="Nunito"/>
              </a:defRPr>
            </a:lvl1pPr>
            <a:lvl2pPr marL="914400" marR="0" lvl="1"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2pPr>
            <a:lvl3pPr marL="1371600" marR="0" lvl="2"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3pPr>
            <a:lvl4pPr marL="1828800" marR="0" lvl="3"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4pPr>
            <a:lvl5pPr marL="2286000" marR="0" lvl="4"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5pPr>
            <a:lvl6pPr marL="2743200" marR="0" lvl="5"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6pPr>
            <a:lvl7pPr marL="3200400" marR="0" lvl="6"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7pPr>
            <a:lvl8pPr marL="3657600" marR="0" lvl="7"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8pPr>
            <a:lvl9pPr marL="4114800" marR="0" lvl="8"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9pPr>
          </a:lstStyle>
          <a:p>
            <a:pPr marL="0" indent="0" algn="ctr"/>
            <a:endParaRPr lang="en-US" sz="1600" dirty="0"/>
          </a:p>
          <a:p>
            <a:pPr marL="0" indent="0" algn="ctr"/>
            <a:r>
              <a:rPr lang="en-US" sz="1600" dirty="0"/>
              <a:t>Freezing the pre-trained </a:t>
            </a:r>
          </a:p>
          <a:p>
            <a:pPr marL="0" indent="0" algn="ctr"/>
            <a:r>
              <a:rPr lang="en-US" sz="1200" b="0" dirty="0"/>
              <a:t>(ResNet50)</a:t>
            </a:r>
          </a:p>
          <a:p>
            <a:pPr marL="0" indent="0" algn="ctr"/>
            <a:endParaRPr lang="en-US" sz="1600" dirty="0"/>
          </a:p>
        </p:txBody>
      </p:sp>
      <p:sp>
        <p:nvSpPr>
          <p:cNvPr id="49" name="Google Shape;935;p64">
            <a:extLst>
              <a:ext uri="{FF2B5EF4-FFF2-40B4-BE49-F238E27FC236}">
                <a16:creationId xmlns:a16="http://schemas.microsoft.com/office/drawing/2014/main" id="{B1599EA4-D246-4556-85F4-6361E92851EF}"/>
              </a:ext>
            </a:extLst>
          </p:cNvPr>
          <p:cNvSpPr txBox="1">
            <a:spLocks/>
          </p:cNvSpPr>
          <p:nvPr/>
        </p:nvSpPr>
        <p:spPr>
          <a:xfrm>
            <a:off x="5194090" y="4223881"/>
            <a:ext cx="3236810" cy="37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a:buNone/>
              <a:defRPr sz="2000" b="1" i="0" u="none" strike="noStrike" cap="none">
                <a:solidFill>
                  <a:schemeClr val="dk1"/>
                </a:solidFill>
                <a:latin typeface="Nunito"/>
                <a:ea typeface="Nunito"/>
                <a:cs typeface="Nunito"/>
                <a:sym typeface="Nunito"/>
              </a:defRPr>
            </a:lvl1pPr>
            <a:lvl2pPr marL="914400" marR="0" lvl="1"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2pPr>
            <a:lvl3pPr marL="1371600" marR="0" lvl="2"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3pPr>
            <a:lvl4pPr marL="1828800" marR="0" lvl="3"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4pPr>
            <a:lvl5pPr marL="2286000" marR="0" lvl="4"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5pPr>
            <a:lvl6pPr marL="2743200" marR="0" lvl="5"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6pPr>
            <a:lvl7pPr marL="3200400" marR="0" lvl="6"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7pPr>
            <a:lvl8pPr marL="3657600" marR="0" lvl="7"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8pPr>
            <a:lvl9pPr marL="4114800" marR="0" lvl="8"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9pPr>
          </a:lstStyle>
          <a:p>
            <a:pPr marL="0" indent="0" algn="ctr"/>
            <a:endParaRPr lang="en-US" sz="1400" dirty="0"/>
          </a:p>
          <a:p>
            <a:pPr marL="0" indent="0" algn="ctr"/>
            <a:r>
              <a:rPr lang="en-US" sz="1400" dirty="0"/>
              <a:t>Fitting the Dataset into the Model</a:t>
            </a:r>
          </a:p>
        </p:txBody>
      </p:sp>
      <p:cxnSp>
        <p:nvCxnSpPr>
          <p:cNvPr id="51" name="Google Shape;947;p64">
            <a:extLst>
              <a:ext uri="{FF2B5EF4-FFF2-40B4-BE49-F238E27FC236}">
                <a16:creationId xmlns:a16="http://schemas.microsoft.com/office/drawing/2014/main" id="{BF5755A2-BE83-4186-BDAF-F709815EA16F}"/>
              </a:ext>
            </a:extLst>
          </p:cNvPr>
          <p:cNvCxnSpPr>
            <a:cxnSpLocks/>
            <a:stCxn id="50" idx="6"/>
          </p:cNvCxnSpPr>
          <p:nvPr/>
        </p:nvCxnSpPr>
        <p:spPr>
          <a:xfrm>
            <a:off x="2843460" y="3923258"/>
            <a:ext cx="2350630" cy="590183"/>
          </a:xfrm>
          <a:prstGeom prst="bentConnector3">
            <a:avLst>
              <a:gd name="adj1" fmla="val 50000"/>
            </a:avLst>
          </a:prstGeom>
          <a:noFill/>
          <a:ln w="28575" cap="flat" cmpd="sng">
            <a:solidFill>
              <a:schemeClr val="accent1"/>
            </a:solidFill>
            <a:prstDash val="solid"/>
            <a:round/>
            <a:headEnd type="none" w="med" len="med"/>
            <a:tailEnd type="oval" w="med" len="med"/>
          </a:ln>
        </p:spPr>
      </p:cxnSp>
      <p:sp>
        <p:nvSpPr>
          <p:cNvPr id="52" name="Google Shape;941;p64">
            <a:extLst>
              <a:ext uri="{FF2B5EF4-FFF2-40B4-BE49-F238E27FC236}">
                <a16:creationId xmlns:a16="http://schemas.microsoft.com/office/drawing/2014/main" id="{19641103-1D65-49FB-B6A6-51120E44715D}"/>
              </a:ext>
            </a:extLst>
          </p:cNvPr>
          <p:cNvSpPr/>
          <p:nvPr/>
        </p:nvSpPr>
        <p:spPr>
          <a:xfrm>
            <a:off x="2536413" y="3734258"/>
            <a:ext cx="367715" cy="372311"/>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2;p64">
            <a:extLst>
              <a:ext uri="{FF2B5EF4-FFF2-40B4-BE49-F238E27FC236}">
                <a16:creationId xmlns:a16="http://schemas.microsoft.com/office/drawing/2014/main" id="{7241C612-EDCB-4D41-9A18-F8E7AC5C93F3}"/>
              </a:ext>
            </a:extLst>
          </p:cNvPr>
          <p:cNvSpPr/>
          <p:nvPr/>
        </p:nvSpPr>
        <p:spPr>
          <a:xfrm>
            <a:off x="2610960" y="3806858"/>
            <a:ext cx="232500" cy="232800"/>
          </a:xfrm>
          <a:prstGeom prst="ellipse">
            <a:avLst/>
          </a:prstGeom>
          <a:gradFill>
            <a:gsLst>
              <a:gs pos="0">
                <a:schemeClr val="lt2"/>
              </a:gs>
              <a:gs pos="100000">
                <a:schemeClr val="accent1"/>
              </a:gs>
            </a:gsLst>
            <a:lin ang="2698631"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2065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20" name="Google Shape;825;p58">
            <a:extLst>
              <a:ext uri="{FF2B5EF4-FFF2-40B4-BE49-F238E27FC236}">
                <a16:creationId xmlns:a16="http://schemas.microsoft.com/office/drawing/2014/main" id="{8FDCAA4F-4B40-47B6-874B-D076F86F95FF}"/>
              </a:ext>
            </a:extLst>
          </p:cNvPr>
          <p:cNvSpPr/>
          <p:nvPr/>
        </p:nvSpPr>
        <p:spPr>
          <a:xfrm>
            <a:off x="875654" y="1452177"/>
            <a:ext cx="7323200" cy="2771111"/>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6;p58">
            <a:extLst>
              <a:ext uri="{FF2B5EF4-FFF2-40B4-BE49-F238E27FC236}">
                <a16:creationId xmlns:a16="http://schemas.microsoft.com/office/drawing/2014/main" id="{EBBD2258-E249-44F1-8383-B6A73B410634}"/>
              </a:ext>
            </a:extLst>
          </p:cNvPr>
          <p:cNvSpPr/>
          <p:nvPr/>
        </p:nvSpPr>
        <p:spPr>
          <a:xfrm>
            <a:off x="1092906" y="1590294"/>
            <a:ext cx="6849975" cy="2395895"/>
          </a:xfrm>
          <a:prstGeom prst="roundRect">
            <a:avLst>
              <a:gd name="adj" fmla="val 16667"/>
            </a:avLst>
          </a:prstGeom>
          <a:gradFill>
            <a:gsLst>
              <a:gs pos="0">
                <a:schemeClr val="lt1"/>
              </a:gs>
              <a:gs pos="100000">
                <a:srgbClr val="F0F0F3"/>
              </a:gs>
            </a:gsLst>
            <a:path path="circle">
              <a:fillToRect l="50000" t="50000" r="50000" b="50000"/>
            </a:path>
            <a:tileRect/>
          </a:gradFill>
          <a:ln>
            <a:noFill/>
          </a:ln>
          <a:effectLst>
            <a:outerShdw blurRad="50800" dist="50800" dir="5400000" algn="ctr" rotWithShape="0">
              <a:srgbClr val="000000">
                <a:alpha val="5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514;p44">
            <a:extLst>
              <a:ext uri="{FF2B5EF4-FFF2-40B4-BE49-F238E27FC236}">
                <a16:creationId xmlns:a16="http://schemas.microsoft.com/office/drawing/2014/main" id="{CEB8CE2E-40F5-4450-AAC6-8B9192506376}"/>
              </a:ext>
            </a:extLst>
          </p:cNvPr>
          <p:cNvSpPr/>
          <p:nvPr/>
        </p:nvSpPr>
        <p:spPr>
          <a:xfrm>
            <a:off x="4060556" y="1078904"/>
            <a:ext cx="813661" cy="830142"/>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1;p51">
            <a:extLst>
              <a:ext uri="{FF2B5EF4-FFF2-40B4-BE49-F238E27FC236}">
                <a16:creationId xmlns:a16="http://schemas.microsoft.com/office/drawing/2014/main" id="{49E62A6C-7EE4-4500-A3C8-9B762C1F36A4}"/>
              </a:ext>
            </a:extLst>
          </p:cNvPr>
          <p:cNvSpPr/>
          <p:nvPr/>
        </p:nvSpPr>
        <p:spPr>
          <a:xfrm>
            <a:off x="4135184" y="1157311"/>
            <a:ext cx="649200" cy="6492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62"/>
          <p:cNvSpPr txBox="1">
            <a:spLocks noGrp="1"/>
          </p:cNvSpPr>
          <p:nvPr>
            <p:ph type="title"/>
          </p:nvPr>
        </p:nvSpPr>
        <p:spPr>
          <a:xfrm>
            <a:off x="600884" y="427777"/>
            <a:ext cx="7717800" cy="370800"/>
          </a:xfrm>
        </p:spPr>
        <p:txBody>
          <a:bodyPr spcFirstLastPara="1" wrap="square" lIns="91425" tIns="91425" rIns="91425" bIns="91425" anchor="ctr" anchorCtr="0">
            <a:noAutofit/>
          </a:bodyPr>
          <a:lstStyle/>
          <a:p>
            <a:pPr lvl="0"/>
            <a:r>
              <a:rPr lang="en-US" dirty="0"/>
              <a:t>Experiments </a:t>
            </a:r>
          </a:p>
        </p:txBody>
      </p:sp>
      <p:graphicFrame>
        <p:nvGraphicFramePr>
          <p:cNvPr id="2" name="جدول 3">
            <a:extLst>
              <a:ext uri="{FF2B5EF4-FFF2-40B4-BE49-F238E27FC236}">
                <a16:creationId xmlns:a16="http://schemas.microsoft.com/office/drawing/2014/main" id="{8FC99AA3-AB74-4CC2-9447-C63717D7E6F5}"/>
              </a:ext>
            </a:extLst>
          </p:cNvPr>
          <p:cNvGraphicFramePr>
            <a:graphicFrameLocks noGrp="1"/>
          </p:cNvGraphicFramePr>
          <p:nvPr>
            <p:extLst>
              <p:ext uri="{D42A27DB-BD31-4B8C-83A1-F6EECF244321}">
                <p14:modId xmlns:p14="http://schemas.microsoft.com/office/powerpoint/2010/main" val="992623773"/>
              </p:ext>
            </p:extLst>
          </p:nvPr>
        </p:nvGraphicFramePr>
        <p:xfrm>
          <a:off x="1526583" y="2248523"/>
          <a:ext cx="6084959" cy="1287957"/>
        </p:xfrm>
        <a:graphic>
          <a:graphicData uri="http://schemas.openxmlformats.org/drawingml/2006/table">
            <a:tbl>
              <a:tblPr rtl="1" firstRow="1" bandRow="1">
                <a:tableStyleId>{93296810-A885-4BE3-A3E7-6D5BEEA58F35}</a:tableStyleId>
              </a:tblPr>
              <a:tblGrid>
                <a:gridCol w="2032000">
                  <a:extLst>
                    <a:ext uri="{9D8B030D-6E8A-4147-A177-3AD203B41FA5}">
                      <a16:colId xmlns:a16="http://schemas.microsoft.com/office/drawing/2014/main" val="2931826194"/>
                    </a:ext>
                  </a:extLst>
                </a:gridCol>
                <a:gridCol w="2032000">
                  <a:extLst>
                    <a:ext uri="{9D8B030D-6E8A-4147-A177-3AD203B41FA5}">
                      <a16:colId xmlns:a16="http://schemas.microsoft.com/office/drawing/2014/main" val="258979482"/>
                    </a:ext>
                  </a:extLst>
                </a:gridCol>
                <a:gridCol w="2020959">
                  <a:extLst>
                    <a:ext uri="{9D8B030D-6E8A-4147-A177-3AD203B41FA5}">
                      <a16:colId xmlns:a16="http://schemas.microsoft.com/office/drawing/2014/main" val="629170236"/>
                    </a:ext>
                  </a:extLst>
                </a:gridCol>
              </a:tblGrid>
              <a:tr h="429319">
                <a:tc>
                  <a:txBody>
                    <a:bodyPr/>
                    <a:lstStyle/>
                    <a:p>
                      <a:pPr algn="ctr" rtl="1"/>
                      <a:r>
                        <a:rPr lang="en-US" sz="1400" b="1" u="none" strike="noStrike" cap="none" dirty="0">
                          <a:solidFill>
                            <a:schemeClr val="bg1"/>
                          </a:solidFill>
                          <a:sym typeface="Arial"/>
                        </a:rPr>
                        <a:t>Sigmoid</a:t>
                      </a:r>
                      <a:endParaRPr lang="ar-SA" sz="1400" b="1" i="0" u="none" strike="noStrike" cap="none" dirty="0">
                        <a:solidFill>
                          <a:schemeClr val="bg1"/>
                        </a:solidFill>
                        <a:latin typeface="+mn-lt"/>
                        <a:ea typeface="+mn-ea"/>
                        <a:cs typeface="+mn-cs"/>
                        <a:sym typeface="Arial"/>
                      </a:endParaRPr>
                    </a:p>
                  </a:txBody>
                  <a:tcPr>
                    <a:solidFill>
                      <a:srgbClr val="00B0F0"/>
                    </a:solidFill>
                  </a:tcPr>
                </a:tc>
                <a:tc>
                  <a:txBody>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lang="en-US" sz="1400" b="1" u="none" strike="noStrike" cap="none" dirty="0">
                          <a:solidFill>
                            <a:schemeClr val="bg1"/>
                          </a:solidFill>
                          <a:sym typeface="Arial"/>
                        </a:rPr>
                        <a:t>SoftMax</a:t>
                      </a:r>
                      <a:r>
                        <a:rPr lang="en-US" dirty="0"/>
                        <a:t> </a:t>
                      </a:r>
                      <a:endParaRPr lang="ar-SA" dirty="0"/>
                    </a:p>
                  </a:txBody>
                  <a:tcPr>
                    <a:solidFill>
                      <a:srgbClr val="00B0F0"/>
                    </a:solidFill>
                  </a:tcPr>
                </a:tc>
                <a:tc>
                  <a:txBody>
                    <a:bodyPr/>
                    <a:lstStyle/>
                    <a:p>
                      <a:pPr marR="0" algn="ctr" rtl="1">
                        <a:lnSpc>
                          <a:spcPct val="100000"/>
                        </a:lnSpc>
                        <a:spcBef>
                          <a:spcPts val="0"/>
                        </a:spcBef>
                        <a:spcAft>
                          <a:spcPts val="0"/>
                        </a:spcAft>
                        <a:buClr>
                          <a:srgbClr val="000000"/>
                        </a:buClr>
                        <a:buFont typeface="Arial"/>
                      </a:pPr>
                      <a:r>
                        <a:rPr lang="en-US" sz="1400" b="1" u="none" strike="noStrike" cap="none" dirty="0">
                          <a:solidFill>
                            <a:schemeClr val="bg1"/>
                          </a:solidFill>
                          <a:sym typeface="Arial"/>
                        </a:rPr>
                        <a:t>Accuracy</a:t>
                      </a:r>
                      <a:endParaRPr lang="ar-SA" sz="1400" b="1" i="0" u="none" strike="noStrike" cap="none" dirty="0">
                        <a:solidFill>
                          <a:schemeClr val="bg1"/>
                        </a:solidFill>
                        <a:latin typeface="+mn-lt"/>
                        <a:ea typeface="+mn-ea"/>
                        <a:cs typeface="+mn-cs"/>
                        <a:sym typeface="Arial"/>
                      </a:endParaRPr>
                    </a:p>
                  </a:txBody>
                  <a:tcPr>
                    <a:solidFill>
                      <a:srgbClr val="00B0F0"/>
                    </a:solidFill>
                  </a:tcPr>
                </a:tc>
                <a:extLst>
                  <a:ext uri="{0D108BD9-81ED-4DB2-BD59-A6C34878D82A}">
                    <a16:rowId xmlns:a16="http://schemas.microsoft.com/office/drawing/2014/main" val="3216596229"/>
                  </a:ext>
                </a:extLst>
              </a:tr>
              <a:tr h="429319">
                <a:tc>
                  <a:txBody>
                    <a:bodyPr/>
                    <a:lstStyle/>
                    <a:p>
                      <a:pPr algn="ctr" rtl="1"/>
                      <a:r>
                        <a:rPr lang="en-US" dirty="0"/>
                        <a:t>95%</a:t>
                      </a:r>
                      <a:endParaRPr lang="ar-SA" dirty="0"/>
                    </a:p>
                  </a:txBody>
                  <a:tcPr>
                    <a:solidFill>
                      <a:srgbClr val="EFFAFB"/>
                    </a:solidFill>
                  </a:tcPr>
                </a:tc>
                <a:tc>
                  <a:txBody>
                    <a:bodyPr/>
                    <a:lstStyle/>
                    <a:p>
                      <a:pPr algn="ctr" rtl="1"/>
                      <a:r>
                        <a:rPr lang="en-US" dirty="0"/>
                        <a:t>93%</a:t>
                      </a:r>
                      <a:endParaRPr lang="ar-SA" dirty="0"/>
                    </a:p>
                  </a:txBody>
                  <a:tcPr>
                    <a:solidFill>
                      <a:srgbClr val="EFFAFB"/>
                    </a:solidFill>
                  </a:tcPr>
                </a:tc>
                <a:tc>
                  <a:txBody>
                    <a:bodyPr/>
                    <a:lstStyle/>
                    <a:p>
                      <a:pPr algn="ctr" rtl="1"/>
                      <a:r>
                        <a:rPr lang="en-US" b="1" dirty="0"/>
                        <a:t>Validation</a:t>
                      </a:r>
                      <a:endParaRPr lang="ar-SA" b="1" dirty="0"/>
                    </a:p>
                  </a:txBody>
                  <a:tcPr>
                    <a:solidFill>
                      <a:srgbClr val="EFFAFB"/>
                    </a:solidFill>
                  </a:tcPr>
                </a:tc>
                <a:extLst>
                  <a:ext uri="{0D108BD9-81ED-4DB2-BD59-A6C34878D82A}">
                    <a16:rowId xmlns:a16="http://schemas.microsoft.com/office/drawing/2014/main" val="2755309399"/>
                  </a:ext>
                </a:extLst>
              </a:tr>
              <a:tr h="429319">
                <a:tc>
                  <a:txBody>
                    <a:bodyPr/>
                    <a:lstStyle/>
                    <a:p>
                      <a:pPr algn="ctr" rtl="1"/>
                      <a:r>
                        <a:rPr lang="en-US" dirty="0"/>
                        <a:t>93%</a:t>
                      </a:r>
                      <a:endParaRPr lang="ar-SA" dirty="0"/>
                    </a:p>
                  </a:txBody>
                  <a:tcPr>
                    <a:solidFill>
                      <a:srgbClr val="EFFAFB"/>
                    </a:solidFill>
                  </a:tcPr>
                </a:tc>
                <a:tc>
                  <a:txBody>
                    <a:bodyPr/>
                    <a:lstStyle/>
                    <a:p>
                      <a:pPr algn="ctr" rtl="1"/>
                      <a:r>
                        <a:rPr lang="en-US" dirty="0"/>
                        <a:t>90%</a:t>
                      </a:r>
                      <a:endParaRPr lang="ar-SA" dirty="0"/>
                    </a:p>
                  </a:txBody>
                  <a:tcPr>
                    <a:solidFill>
                      <a:srgbClr val="EFFAFB"/>
                    </a:solidFill>
                  </a:tcPr>
                </a:tc>
                <a:tc>
                  <a:txBody>
                    <a:bodyPr/>
                    <a:lstStyle/>
                    <a:p>
                      <a:pPr algn="ctr" rtl="1"/>
                      <a:r>
                        <a:rPr lang="en-US" b="1" dirty="0"/>
                        <a:t>Test</a:t>
                      </a:r>
                      <a:endParaRPr lang="ar-SA" b="1" dirty="0"/>
                    </a:p>
                  </a:txBody>
                  <a:tcPr>
                    <a:solidFill>
                      <a:srgbClr val="EFFAFB"/>
                    </a:solidFill>
                  </a:tcPr>
                </a:tc>
                <a:extLst>
                  <a:ext uri="{0D108BD9-81ED-4DB2-BD59-A6C34878D82A}">
                    <a16:rowId xmlns:a16="http://schemas.microsoft.com/office/drawing/2014/main" val="3799697314"/>
                  </a:ext>
                </a:extLst>
              </a:tr>
            </a:tbl>
          </a:graphicData>
        </a:graphic>
      </p:graphicFrame>
      <p:grpSp>
        <p:nvGrpSpPr>
          <p:cNvPr id="21" name="Google Shape;10451;p93">
            <a:extLst>
              <a:ext uri="{FF2B5EF4-FFF2-40B4-BE49-F238E27FC236}">
                <a16:creationId xmlns:a16="http://schemas.microsoft.com/office/drawing/2014/main" id="{928F6CE9-7011-473E-B82E-2F6A07AE8F3E}"/>
              </a:ext>
            </a:extLst>
          </p:cNvPr>
          <p:cNvGrpSpPr/>
          <p:nvPr/>
        </p:nvGrpSpPr>
        <p:grpSpPr>
          <a:xfrm>
            <a:off x="4284600" y="1347166"/>
            <a:ext cx="351315" cy="351050"/>
            <a:chOff x="1413250" y="2680675"/>
            <a:chExt cx="297750" cy="297525"/>
          </a:xfrm>
        </p:grpSpPr>
        <p:sp>
          <p:nvSpPr>
            <p:cNvPr id="22" name="Google Shape;10452;p93">
              <a:extLst>
                <a:ext uri="{FF2B5EF4-FFF2-40B4-BE49-F238E27FC236}">
                  <a16:creationId xmlns:a16="http://schemas.microsoft.com/office/drawing/2014/main" id="{01C98353-0D97-4809-B489-8362FA063FCD}"/>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53;p93">
              <a:extLst>
                <a:ext uri="{FF2B5EF4-FFF2-40B4-BE49-F238E27FC236}">
                  <a16:creationId xmlns:a16="http://schemas.microsoft.com/office/drawing/2014/main" id="{35B8EC21-CF36-40EB-9262-DAA704D1F1A5}"/>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54;p93">
              <a:extLst>
                <a:ext uri="{FF2B5EF4-FFF2-40B4-BE49-F238E27FC236}">
                  <a16:creationId xmlns:a16="http://schemas.microsoft.com/office/drawing/2014/main" id="{7CE61A2A-D972-4E1E-88A9-48B0F000E024}"/>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55;p93">
              <a:extLst>
                <a:ext uri="{FF2B5EF4-FFF2-40B4-BE49-F238E27FC236}">
                  <a16:creationId xmlns:a16="http://schemas.microsoft.com/office/drawing/2014/main" id="{7C501581-A6C9-4565-8F0B-FEC1D93ED90B}"/>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مستطيل 3">
            <a:extLst>
              <a:ext uri="{FF2B5EF4-FFF2-40B4-BE49-F238E27FC236}">
                <a16:creationId xmlns:a16="http://schemas.microsoft.com/office/drawing/2014/main" id="{8FA35FC5-AAC0-4FF1-8F6A-DF2764EE6452}"/>
              </a:ext>
            </a:extLst>
          </p:cNvPr>
          <p:cNvSpPr/>
          <p:nvPr/>
        </p:nvSpPr>
        <p:spPr>
          <a:xfrm>
            <a:off x="5579390" y="2248523"/>
            <a:ext cx="2032152" cy="1323836"/>
          </a:xfrm>
          <a:prstGeom prst="rect">
            <a:avLst/>
          </a:prstGeom>
          <a:noFill/>
          <a:ln>
            <a:solidFill>
              <a:srgbClr val="C00000"/>
            </a:solidFill>
          </a:ln>
          <a:effectLst>
            <a:outerShdw blurRad="50800" dist="50800" dir="5400000" algn="ctr" rotWithShape="0">
              <a:srgbClr val="000000">
                <a:alpha val="53000"/>
              </a:srgbClr>
            </a:outerShdw>
          </a:effectLst>
        </p:spPr>
        <p:style>
          <a:lnRef idx="2">
            <a:schemeClr val="accent6"/>
          </a:lnRef>
          <a:fillRef idx="1">
            <a:schemeClr val="lt1"/>
          </a:fillRef>
          <a:effectRef idx="0">
            <a:schemeClr val="accent6"/>
          </a:effectRef>
          <a:fontRef idx="minor">
            <a:schemeClr val="dk1"/>
          </a:fontRef>
        </p:style>
        <p:txBody>
          <a:bodyPr rtlCol="1" anchor="ctr"/>
          <a:lstStyle/>
          <a:p>
            <a:pPr algn="ctr"/>
            <a:endParaRPr lang="ar-SA" dirty="0"/>
          </a:p>
        </p:txBody>
      </p:sp>
      <p:sp>
        <p:nvSpPr>
          <p:cNvPr id="5" name="مربع نص 4">
            <a:extLst>
              <a:ext uri="{FF2B5EF4-FFF2-40B4-BE49-F238E27FC236}">
                <a16:creationId xmlns:a16="http://schemas.microsoft.com/office/drawing/2014/main" id="{6FD5AF25-E5A7-4643-8925-0BE768CD0007}"/>
              </a:ext>
            </a:extLst>
          </p:cNvPr>
          <p:cNvSpPr txBox="1"/>
          <p:nvPr/>
        </p:nvSpPr>
        <p:spPr>
          <a:xfrm>
            <a:off x="1697064" y="3572359"/>
            <a:ext cx="3634353" cy="307777"/>
          </a:xfrm>
          <a:prstGeom prst="rect">
            <a:avLst/>
          </a:prstGeom>
          <a:noFill/>
        </p:spPr>
        <p:txBody>
          <a:bodyPr wrap="square" rtlCol="1">
            <a:spAutoFit/>
          </a:bodyPr>
          <a:lstStyle/>
          <a:p>
            <a:r>
              <a:rPr lang="en-US" b="0" dirty="0">
                <a:solidFill>
                  <a:srgbClr val="000000"/>
                </a:solidFill>
                <a:effectLst/>
                <a:latin typeface="Courier New" panose="02070309020205020404" pitchFamily="49" charset="0"/>
              </a:rPr>
              <a:t>                    </a:t>
            </a:r>
            <a:r>
              <a:rPr lang="en-US" b="0" dirty="0">
                <a:ln>
                  <a:solidFill>
                    <a:schemeClr val="tx1"/>
                  </a:solidFill>
                </a:ln>
                <a:solidFill>
                  <a:srgbClr val="000000"/>
                </a:solidFill>
                <a:effectLst/>
                <a:latin typeface="Courier New" panose="02070309020205020404" pitchFamily="49" charset="0"/>
              </a:rPr>
              <a:t>epochs</a:t>
            </a:r>
            <a:r>
              <a:rPr lang="en-US" b="0" dirty="0">
                <a:solidFill>
                  <a:srgbClr val="000000"/>
                </a:solidFill>
                <a:effectLst/>
                <a:latin typeface="Courier New" panose="02070309020205020404" pitchFamily="49" charset="0"/>
              </a:rPr>
              <a:t>=</a:t>
            </a:r>
            <a:r>
              <a:rPr lang="en-US" b="0" dirty="0">
                <a:solidFill>
                  <a:srgbClr val="09885A"/>
                </a:solidFill>
                <a:effectLst/>
                <a:latin typeface="Courier New" panose="02070309020205020404" pitchFamily="49" charset="0"/>
              </a:rPr>
              <a:t>40</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58737883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9" name="Google Shape;889;p62"/>
          <p:cNvSpPr/>
          <p:nvPr/>
        </p:nvSpPr>
        <p:spPr>
          <a:xfrm rot="10800000">
            <a:off x="5258039" y="2812027"/>
            <a:ext cx="2669411" cy="1154898"/>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0" name="Google Shape;890;p62"/>
          <p:cNvSpPr/>
          <p:nvPr/>
        </p:nvSpPr>
        <p:spPr>
          <a:xfrm rot="10800000">
            <a:off x="5337660" y="2890700"/>
            <a:ext cx="2494200" cy="997596"/>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2"/>
          <p:cNvSpPr/>
          <p:nvPr/>
        </p:nvSpPr>
        <p:spPr>
          <a:xfrm>
            <a:off x="5038463" y="3171289"/>
            <a:ext cx="436500" cy="436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2"/>
          <p:cNvSpPr/>
          <p:nvPr/>
        </p:nvSpPr>
        <p:spPr>
          <a:xfrm>
            <a:off x="5092438" y="3225063"/>
            <a:ext cx="328500" cy="328800"/>
          </a:xfrm>
          <a:prstGeom prst="ellipse">
            <a:avLst/>
          </a:prstGeom>
          <a:gradFill>
            <a:gsLst>
              <a:gs pos="0">
                <a:schemeClr val="lt1"/>
              </a:gs>
              <a:gs pos="100000">
                <a:srgbClr val="F0F0F3"/>
              </a:gs>
            </a:gsLst>
            <a:lin ang="5400700" scaled="0"/>
          </a:gradFill>
          <a:ln>
            <a:noFill/>
          </a:ln>
          <a:effectLst>
            <a:outerShdw blurRad="571500" dist="142875" dir="51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5169561" y="3302388"/>
            <a:ext cx="174300" cy="174300"/>
          </a:xfrm>
          <a:prstGeom prst="ellipse">
            <a:avLst/>
          </a:prstGeom>
          <a:solidFill>
            <a:srgbClr val="FF6600"/>
          </a:solidFill>
          <a:ln>
            <a:solidFill>
              <a:srgbClr val="FF6600"/>
            </a:solid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2"/>
          <p:cNvSpPr/>
          <p:nvPr/>
        </p:nvSpPr>
        <p:spPr>
          <a:xfrm rot="10800000">
            <a:off x="5309907" y="1370504"/>
            <a:ext cx="2617543" cy="1154898"/>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5" name="Google Shape;895;p62"/>
          <p:cNvSpPr/>
          <p:nvPr/>
        </p:nvSpPr>
        <p:spPr>
          <a:xfrm rot="10800000">
            <a:off x="5337661" y="1455279"/>
            <a:ext cx="2494200" cy="997596"/>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5038463" y="1772164"/>
            <a:ext cx="436500" cy="436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2"/>
          <p:cNvSpPr txBox="1">
            <a:spLocks noGrp="1"/>
          </p:cNvSpPr>
          <p:nvPr>
            <p:ph type="title"/>
          </p:nvPr>
        </p:nvSpPr>
        <p:spPr>
          <a:xfrm>
            <a:off x="604119" y="455252"/>
            <a:ext cx="7717800" cy="370800"/>
          </a:xfrm>
        </p:spPr>
        <p:txBody>
          <a:bodyPr spcFirstLastPara="1" wrap="square" lIns="91425" tIns="91425" rIns="91425" bIns="91425" anchor="ctr" anchorCtr="0">
            <a:noAutofit/>
          </a:bodyPr>
          <a:lstStyle/>
          <a:p>
            <a:pPr lvl="0"/>
            <a:r>
              <a:rPr lang="en-US" dirty="0"/>
              <a:t>Accuracy Chart </a:t>
            </a:r>
          </a:p>
        </p:txBody>
      </p:sp>
      <p:sp>
        <p:nvSpPr>
          <p:cNvPr id="899" name="Google Shape;899;p62"/>
          <p:cNvSpPr txBox="1"/>
          <p:nvPr/>
        </p:nvSpPr>
        <p:spPr>
          <a:xfrm>
            <a:off x="6396947" y="1980951"/>
            <a:ext cx="743760" cy="1766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rgbClr val="595F6B"/>
                </a:solidFill>
                <a:latin typeface="Nunito"/>
                <a:ea typeface="Nunito"/>
                <a:cs typeface="Nunito"/>
                <a:sym typeface="Nunito"/>
              </a:rPr>
              <a:t>          93%</a:t>
            </a:r>
            <a:endParaRPr sz="1600" dirty="0">
              <a:solidFill>
                <a:srgbClr val="595F6B"/>
              </a:solidFill>
              <a:latin typeface="Nunito"/>
              <a:ea typeface="Nunito"/>
              <a:cs typeface="Nunito"/>
              <a:sym typeface="Nunito"/>
            </a:endParaRPr>
          </a:p>
        </p:txBody>
      </p:sp>
      <p:sp>
        <p:nvSpPr>
          <p:cNvPr id="900" name="Google Shape;900;p62"/>
          <p:cNvSpPr txBox="1"/>
          <p:nvPr/>
        </p:nvSpPr>
        <p:spPr>
          <a:xfrm>
            <a:off x="5602190" y="1726251"/>
            <a:ext cx="24942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95F6B"/>
                </a:solidFill>
                <a:latin typeface="Nunito"/>
                <a:ea typeface="Nunito"/>
                <a:cs typeface="Nunito"/>
                <a:sym typeface="Nunito"/>
              </a:rPr>
              <a:t>Training </a:t>
            </a:r>
            <a:endParaRPr sz="2000" b="1" dirty="0">
              <a:solidFill>
                <a:srgbClr val="595F6B"/>
              </a:solidFill>
              <a:latin typeface="Nunito"/>
              <a:ea typeface="Nunito"/>
              <a:cs typeface="Nunito"/>
              <a:sym typeface="Nunito"/>
            </a:endParaRPr>
          </a:p>
        </p:txBody>
      </p:sp>
      <p:sp>
        <p:nvSpPr>
          <p:cNvPr id="901" name="Google Shape;901;p62"/>
          <p:cNvSpPr txBox="1"/>
          <p:nvPr/>
        </p:nvSpPr>
        <p:spPr>
          <a:xfrm>
            <a:off x="5930998" y="3364929"/>
            <a:ext cx="2494200" cy="456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rgbClr val="595F6B"/>
                </a:solidFill>
                <a:latin typeface="Nunito"/>
                <a:ea typeface="Nunito"/>
                <a:cs typeface="Nunito"/>
                <a:sym typeface="Nunito"/>
              </a:rPr>
              <a:t>         95%</a:t>
            </a:r>
            <a:endParaRPr sz="1600" dirty="0">
              <a:solidFill>
                <a:srgbClr val="595F6B"/>
              </a:solidFill>
              <a:latin typeface="Nunito"/>
              <a:ea typeface="Nunito"/>
              <a:cs typeface="Nunito"/>
              <a:sym typeface="Nunito"/>
            </a:endParaRPr>
          </a:p>
        </p:txBody>
      </p:sp>
      <p:sp>
        <p:nvSpPr>
          <p:cNvPr id="902" name="Google Shape;902;p62"/>
          <p:cNvSpPr txBox="1"/>
          <p:nvPr/>
        </p:nvSpPr>
        <p:spPr>
          <a:xfrm>
            <a:off x="5521727" y="3120543"/>
            <a:ext cx="24942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95F6B"/>
                </a:solidFill>
                <a:latin typeface="Nunito"/>
                <a:ea typeface="Nunito"/>
                <a:cs typeface="Nunito"/>
                <a:sym typeface="Nunito"/>
              </a:rPr>
              <a:t>Validation</a:t>
            </a:r>
            <a:endParaRPr sz="2000" b="1" dirty="0">
              <a:solidFill>
                <a:srgbClr val="595F6B"/>
              </a:solidFill>
              <a:latin typeface="Nunito"/>
              <a:ea typeface="Nunito"/>
              <a:cs typeface="Nunito"/>
              <a:sym typeface="Nunito"/>
            </a:endParaRPr>
          </a:p>
        </p:txBody>
      </p:sp>
      <p:sp>
        <p:nvSpPr>
          <p:cNvPr id="903" name="Google Shape;903;p62"/>
          <p:cNvSpPr/>
          <p:nvPr/>
        </p:nvSpPr>
        <p:spPr>
          <a:xfrm>
            <a:off x="5092438" y="1825938"/>
            <a:ext cx="328500" cy="328800"/>
          </a:xfrm>
          <a:prstGeom prst="ellipse">
            <a:avLst/>
          </a:prstGeom>
          <a:gradFill>
            <a:gsLst>
              <a:gs pos="0">
                <a:schemeClr val="lt1"/>
              </a:gs>
              <a:gs pos="100000">
                <a:srgbClr val="F0F0F3"/>
              </a:gs>
            </a:gsLst>
            <a:lin ang="5400700" scaled="0"/>
          </a:gradFill>
          <a:ln>
            <a:noFill/>
          </a:ln>
          <a:effectLst>
            <a:outerShdw blurRad="571500" dist="142875" dir="51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2"/>
          <p:cNvSpPr/>
          <p:nvPr/>
        </p:nvSpPr>
        <p:spPr>
          <a:xfrm>
            <a:off x="5169538" y="1903188"/>
            <a:ext cx="174300" cy="174300"/>
          </a:xfrm>
          <a:prstGeom prst="ellipse">
            <a:avLst/>
          </a:prstGeom>
          <a:solidFill>
            <a:schemeClr val="tx2"/>
          </a:solidFill>
          <a:ln>
            <a:solidFill>
              <a:schemeClr val="tx2"/>
            </a:solid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صورة 2">
            <a:extLst>
              <a:ext uri="{FF2B5EF4-FFF2-40B4-BE49-F238E27FC236}">
                <a16:creationId xmlns:a16="http://schemas.microsoft.com/office/drawing/2014/main" id="{DC491DB8-8EFB-46F0-B806-D08C8382E2A8}"/>
              </a:ext>
            </a:extLst>
          </p:cNvPr>
          <p:cNvPicPr>
            <a:picLocks noChangeAspect="1"/>
          </p:cNvPicPr>
          <p:nvPr/>
        </p:nvPicPr>
        <p:blipFill>
          <a:blip r:embed="rId3"/>
          <a:stretch>
            <a:fillRect/>
          </a:stretch>
        </p:blipFill>
        <p:spPr>
          <a:xfrm>
            <a:off x="34207" y="1086526"/>
            <a:ext cx="4979534" cy="3531405"/>
          </a:xfrm>
          <a:prstGeom prst="rect">
            <a:avLst/>
          </a:prstGeom>
        </p:spPr>
      </p:pic>
    </p:spTree>
    <p:extLst>
      <p:ext uri="{BB962C8B-B14F-4D97-AF65-F5344CB8AC3E}">
        <p14:creationId xmlns:p14="http://schemas.microsoft.com/office/powerpoint/2010/main" val="26825297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9" name="Google Shape;889;p62"/>
          <p:cNvSpPr/>
          <p:nvPr/>
        </p:nvSpPr>
        <p:spPr>
          <a:xfrm rot="10800000">
            <a:off x="5258039" y="2812027"/>
            <a:ext cx="2715786" cy="1154898"/>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0" name="Google Shape;890;p62"/>
          <p:cNvSpPr/>
          <p:nvPr/>
        </p:nvSpPr>
        <p:spPr>
          <a:xfrm rot="10800000">
            <a:off x="5337661" y="2890700"/>
            <a:ext cx="2494200" cy="997596"/>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2"/>
          <p:cNvSpPr/>
          <p:nvPr/>
        </p:nvSpPr>
        <p:spPr>
          <a:xfrm>
            <a:off x="5038463" y="3171289"/>
            <a:ext cx="436500" cy="436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2"/>
          <p:cNvSpPr/>
          <p:nvPr/>
        </p:nvSpPr>
        <p:spPr>
          <a:xfrm>
            <a:off x="5092438" y="3225063"/>
            <a:ext cx="328500" cy="328800"/>
          </a:xfrm>
          <a:prstGeom prst="ellipse">
            <a:avLst/>
          </a:prstGeom>
          <a:gradFill>
            <a:gsLst>
              <a:gs pos="0">
                <a:schemeClr val="lt1"/>
              </a:gs>
              <a:gs pos="100000">
                <a:srgbClr val="F0F0F3"/>
              </a:gs>
            </a:gsLst>
            <a:lin ang="5400700" scaled="0"/>
          </a:gradFill>
          <a:ln>
            <a:noFill/>
          </a:ln>
          <a:effectLst>
            <a:outerShdw blurRad="571500" dist="142875" dir="51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5169561" y="3302388"/>
            <a:ext cx="174300" cy="174300"/>
          </a:xfrm>
          <a:prstGeom prst="ellipse">
            <a:avLst/>
          </a:prstGeom>
          <a:solidFill>
            <a:srgbClr val="FF6600"/>
          </a:solidFill>
          <a:ln>
            <a:solidFill>
              <a:srgbClr val="FF6600"/>
            </a:solid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2"/>
          <p:cNvSpPr/>
          <p:nvPr/>
        </p:nvSpPr>
        <p:spPr>
          <a:xfrm rot="10800000">
            <a:off x="5258039" y="1412902"/>
            <a:ext cx="2715786" cy="1154898"/>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5" name="Google Shape;895;p62"/>
          <p:cNvSpPr/>
          <p:nvPr/>
        </p:nvSpPr>
        <p:spPr>
          <a:xfrm rot="10800000">
            <a:off x="5337661" y="1491575"/>
            <a:ext cx="2494200" cy="997596"/>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5038463" y="1772164"/>
            <a:ext cx="436500" cy="436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2"/>
          <p:cNvSpPr txBox="1">
            <a:spLocks noGrp="1"/>
          </p:cNvSpPr>
          <p:nvPr>
            <p:ph type="title"/>
          </p:nvPr>
        </p:nvSpPr>
        <p:spPr>
          <a:xfrm>
            <a:off x="386425" y="431431"/>
            <a:ext cx="7717800" cy="370800"/>
          </a:xfrm>
        </p:spPr>
        <p:txBody>
          <a:bodyPr spcFirstLastPara="1" wrap="square" lIns="91425" tIns="91425" rIns="91425" bIns="91425" anchor="ctr" anchorCtr="0">
            <a:noAutofit/>
          </a:bodyPr>
          <a:lstStyle/>
          <a:p>
            <a:pPr lvl="0"/>
            <a:r>
              <a:rPr lang="en-US" dirty="0"/>
              <a:t>Loss Chart </a:t>
            </a:r>
          </a:p>
        </p:txBody>
      </p:sp>
      <p:sp>
        <p:nvSpPr>
          <p:cNvPr id="899" name="Google Shape;899;p62"/>
          <p:cNvSpPr txBox="1"/>
          <p:nvPr/>
        </p:nvSpPr>
        <p:spPr>
          <a:xfrm>
            <a:off x="6347872" y="1935937"/>
            <a:ext cx="638530" cy="28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rgbClr val="595F6B"/>
                </a:solidFill>
                <a:latin typeface="Nunito"/>
                <a:ea typeface="Nunito"/>
                <a:cs typeface="Nunito"/>
                <a:sym typeface="Nunito"/>
              </a:rPr>
              <a:t>            14%</a:t>
            </a:r>
            <a:endParaRPr sz="1600" dirty="0">
              <a:solidFill>
                <a:srgbClr val="595F6B"/>
              </a:solidFill>
              <a:latin typeface="Nunito"/>
              <a:sym typeface="Nunito"/>
            </a:endParaRPr>
          </a:p>
        </p:txBody>
      </p:sp>
      <p:sp>
        <p:nvSpPr>
          <p:cNvPr id="900" name="Google Shape;900;p62"/>
          <p:cNvSpPr txBox="1"/>
          <p:nvPr/>
        </p:nvSpPr>
        <p:spPr>
          <a:xfrm>
            <a:off x="5523870" y="1743414"/>
            <a:ext cx="1276323"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95F6B"/>
                </a:solidFill>
                <a:latin typeface="Nunito"/>
                <a:ea typeface="Nunito"/>
                <a:cs typeface="Nunito"/>
                <a:sym typeface="Nunito"/>
              </a:rPr>
              <a:t>Training </a:t>
            </a:r>
            <a:endParaRPr sz="2000" b="1" dirty="0">
              <a:solidFill>
                <a:srgbClr val="595F6B"/>
              </a:solidFill>
              <a:latin typeface="Nunito"/>
              <a:ea typeface="Nunito"/>
              <a:cs typeface="Nunito"/>
              <a:sym typeface="Nunito"/>
            </a:endParaRPr>
          </a:p>
        </p:txBody>
      </p:sp>
      <p:sp>
        <p:nvSpPr>
          <p:cNvPr id="901" name="Google Shape;901;p62"/>
          <p:cNvSpPr txBox="1"/>
          <p:nvPr/>
        </p:nvSpPr>
        <p:spPr>
          <a:xfrm>
            <a:off x="6438374" y="3323510"/>
            <a:ext cx="666736" cy="223024"/>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1600" dirty="0">
                <a:solidFill>
                  <a:srgbClr val="595F6B"/>
                </a:solidFill>
                <a:latin typeface="Nunito"/>
                <a:ea typeface="Nunito"/>
                <a:cs typeface="Nunito"/>
                <a:sym typeface="Nunito"/>
              </a:rPr>
              <a:t> </a:t>
            </a:r>
            <a:r>
              <a:rPr lang="ar-SA" sz="1600" dirty="0">
                <a:solidFill>
                  <a:srgbClr val="595F6B"/>
                </a:solidFill>
                <a:latin typeface="Nunito"/>
                <a:ea typeface="Nunito"/>
                <a:cs typeface="Nunito"/>
                <a:sym typeface="Nunito"/>
              </a:rPr>
              <a:t>           </a:t>
            </a:r>
            <a:r>
              <a:rPr lang="en-US" sz="1600" dirty="0">
                <a:solidFill>
                  <a:srgbClr val="595F6B"/>
                </a:solidFill>
                <a:latin typeface="Nunito"/>
                <a:ea typeface="Nunito"/>
                <a:cs typeface="Nunito"/>
                <a:sym typeface="Nunito"/>
              </a:rPr>
              <a:t>29%</a:t>
            </a:r>
            <a:r>
              <a:rPr lang="ar-SA" sz="1600" dirty="0">
                <a:solidFill>
                  <a:srgbClr val="595F6B"/>
                </a:solidFill>
                <a:latin typeface="Nunito"/>
              </a:rPr>
              <a:t>      </a:t>
            </a:r>
            <a:endParaRPr sz="1600" dirty="0">
              <a:solidFill>
                <a:srgbClr val="595F6B"/>
              </a:solidFill>
              <a:latin typeface="Nunito"/>
              <a:sym typeface="Nunito"/>
            </a:endParaRPr>
          </a:p>
        </p:txBody>
      </p:sp>
      <p:sp>
        <p:nvSpPr>
          <p:cNvPr id="902" name="Google Shape;902;p62"/>
          <p:cNvSpPr txBox="1"/>
          <p:nvPr/>
        </p:nvSpPr>
        <p:spPr>
          <a:xfrm>
            <a:off x="5610025" y="3131806"/>
            <a:ext cx="24942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95F6B"/>
                </a:solidFill>
                <a:latin typeface="Nunito"/>
                <a:ea typeface="Nunito"/>
                <a:cs typeface="Nunito"/>
                <a:sym typeface="Nunito"/>
              </a:rPr>
              <a:t>Validation</a:t>
            </a:r>
            <a:endParaRPr sz="2000" b="1" dirty="0">
              <a:solidFill>
                <a:srgbClr val="595F6B"/>
              </a:solidFill>
              <a:latin typeface="Nunito"/>
              <a:ea typeface="Nunito"/>
              <a:cs typeface="Nunito"/>
              <a:sym typeface="Nunito"/>
            </a:endParaRPr>
          </a:p>
        </p:txBody>
      </p:sp>
      <p:sp>
        <p:nvSpPr>
          <p:cNvPr id="903" name="Google Shape;903;p62"/>
          <p:cNvSpPr/>
          <p:nvPr/>
        </p:nvSpPr>
        <p:spPr>
          <a:xfrm>
            <a:off x="5092438" y="1825938"/>
            <a:ext cx="328500" cy="328800"/>
          </a:xfrm>
          <a:prstGeom prst="ellipse">
            <a:avLst/>
          </a:prstGeom>
          <a:gradFill>
            <a:gsLst>
              <a:gs pos="0">
                <a:schemeClr val="lt1"/>
              </a:gs>
              <a:gs pos="100000">
                <a:srgbClr val="F0F0F3"/>
              </a:gs>
            </a:gsLst>
            <a:lin ang="5400700" scaled="0"/>
          </a:gradFill>
          <a:ln>
            <a:noFill/>
          </a:ln>
          <a:effectLst>
            <a:outerShdw blurRad="571500" dist="142875" dir="51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2"/>
          <p:cNvSpPr/>
          <p:nvPr/>
        </p:nvSpPr>
        <p:spPr>
          <a:xfrm>
            <a:off x="5169538" y="1903188"/>
            <a:ext cx="174300" cy="174300"/>
          </a:xfrm>
          <a:prstGeom prst="ellipse">
            <a:avLst/>
          </a:prstGeom>
          <a:solidFill>
            <a:schemeClr val="tx2"/>
          </a:solidFill>
          <a:ln>
            <a:solidFill>
              <a:schemeClr val="tx2"/>
            </a:solid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صورة 3">
            <a:extLst>
              <a:ext uri="{FF2B5EF4-FFF2-40B4-BE49-F238E27FC236}">
                <a16:creationId xmlns:a16="http://schemas.microsoft.com/office/drawing/2014/main" id="{992EDFA1-4287-44B4-9A2E-71E3F2761E4A}"/>
              </a:ext>
            </a:extLst>
          </p:cNvPr>
          <p:cNvPicPr>
            <a:picLocks noChangeAspect="1"/>
          </p:cNvPicPr>
          <p:nvPr/>
        </p:nvPicPr>
        <p:blipFill>
          <a:blip r:embed="rId3"/>
          <a:stretch>
            <a:fillRect/>
          </a:stretch>
        </p:blipFill>
        <p:spPr>
          <a:xfrm>
            <a:off x="34184" y="981862"/>
            <a:ext cx="4979534" cy="3531405"/>
          </a:xfrm>
          <a:prstGeom prst="rect">
            <a:avLst/>
          </a:prstGeom>
        </p:spPr>
      </p:pic>
    </p:spTree>
    <p:extLst>
      <p:ext uri="{BB962C8B-B14F-4D97-AF65-F5344CB8AC3E}">
        <p14:creationId xmlns:p14="http://schemas.microsoft.com/office/powerpoint/2010/main" val="31117170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p:nvPr/>
        </p:nvSpPr>
        <p:spPr>
          <a:xfrm>
            <a:off x="5802193" y="1858845"/>
            <a:ext cx="2770800" cy="2297400"/>
          </a:xfrm>
          <a:prstGeom prst="roundRect">
            <a:avLst>
              <a:gd name="adj" fmla="val 16667"/>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5931793" y="1985595"/>
            <a:ext cx="2511600" cy="2043900"/>
          </a:xfrm>
          <a:prstGeom prst="roundRect">
            <a:avLst>
              <a:gd name="adj" fmla="val 16667"/>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6649109" y="1352208"/>
            <a:ext cx="1194600" cy="11946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4"/>
          <p:cNvSpPr/>
          <p:nvPr/>
        </p:nvSpPr>
        <p:spPr>
          <a:xfrm>
            <a:off x="6765850" y="1451061"/>
            <a:ext cx="975000" cy="9750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44"/>
          <p:cNvSpPr txBox="1">
            <a:spLocks noGrp="1"/>
          </p:cNvSpPr>
          <p:nvPr>
            <p:ph type="title"/>
          </p:nvPr>
        </p:nvSpPr>
        <p:spPr>
          <a:xfrm>
            <a:off x="532070" y="408160"/>
            <a:ext cx="7717800" cy="370800"/>
          </a:xfrm>
          <a:prstGeom prst="rect">
            <a:avLst/>
          </a:prstGeom>
        </p:spPr>
        <p:txBody>
          <a:bodyPr spcFirstLastPara="1" wrap="square" lIns="91425" tIns="91425" rIns="91425" bIns="91425" anchor="ctr" anchorCtr="0">
            <a:noAutofit/>
          </a:bodyPr>
          <a:lstStyle/>
          <a:p>
            <a:r>
              <a:rPr lang="en-US" dirty="0"/>
              <a:t>Validation Confusion Matrix</a:t>
            </a:r>
          </a:p>
        </p:txBody>
      </p:sp>
      <p:sp>
        <p:nvSpPr>
          <p:cNvPr id="524" name="Google Shape;524;p44"/>
          <p:cNvSpPr txBox="1">
            <a:spLocks noGrp="1"/>
          </p:cNvSpPr>
          <p:nvPr>
            <p:ph type="subTitle" idx="6"/>
          </p:nvPr>
        </p:nvSpPr>
        <p:spPr>
          <a:xfrm>
            <a:off x="6027209" y="2605488"/>
            <a:ext cx="24384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Accuracy : </a:t>
            </a:r>
            <a:r>
              <a:rPr lang="en-US" sz="1800" b="0" dirty="0"/>
              <a:t>95%</a:t>
            </a:r>
            <a:endParaRPr sz="1800" b="0" dirty="0"/>
          </a:p>
        </p:txBody>
      </p:sp>
      <p:sp>
        <p:nvSpPr>
          <p:cNvPr id="28" name="Google Shape;1306;p78">
            <a:extLst>
              <a:ext uri="{FF2B5EF4-FFF2-40B4-BE49-F238E27FC236}">
                <a16:creationId xmlns:a16="http://schemas.microsoft.com/office/drawing/2014/main" id="{869993D0-8F7B-4CD0-A18E-CFFEBE40A610}"/>
              </a:ext>
            </a:extLst>
          </p:cNvPr>
          <p:cNvSpPr/>
          <p:nvPr/>
        </p:nvSpPr>
        <p:spPr>
          <a:xfrm>
            <a:off x="7071534" y="1741485"/>
            <a:ext cx="349750" cy="346800"/>
          </a:xfrm>
          <a:custGeom>
            <a:avLst/>
            <a:gdLst/>
            <a:ahLst/>
            <a:cxnLst/>
            <a:rect l="l" t="t" r="r" b="b"/>
            <a:pathLst>
              <a:path w="13990" h="13872" extrusionOk="0">
                <a:moveTo>
                  <a:pt x="12549" y="834"/>
                </a:moveTo>
                <a:lnTo>
                  <a:pt x="12156" y="1215"/>
                </a:lnTo>
                <a:cubicBezTo>
                  <a:pt x="12049" y="1334"/>
                  <a:pt x="12014" y="1501"/>
                  <a:pt x="12073" y="1667"/>
                </a:cubicBezTo>
                <a:cubicBezTo>
                  <a:pt x="12085" y="1715"/>
                  <a:pt x="12121" y="1751"/>
                  <a:pt x="12156" y="1798"/>
                </a:cubicBezTo>
                <a:lnTo>
                  <a:pt x="12549" y="2191"/>
                </a:lnTo>
                <a:lnTo>
                  <a:pt x="10692" y="2191"/>
                </a:lnTo>
                <a:lnTo>
                  <a:pt x="10692" y="834"/>
                </a:lnTo>
                <a:close/>
                <a:moveTo>
                  <a:pt x="1989" y="11716"/>
                </a:moveTo>
                <a:cubicBezTo>
                  <a:pt x="2358" y="11716"/>
                  <a:pt x="2667" y="12026"/>
                  <a:pt x="2667" y="12395"/>
                </a:cubicBezTo>
                <a:lnTo>
                  <a:pt x="2667" y="13062"/>
                </a:lnTo>
                <a:lnTo>
                  <a:pt x="881" y="13062"/>
                </a:lnTo>
                <a:lnTo>
                  <a:pt x="881" y="12395"/>
                </a:lnTo>
                <a:cubicBezTo>
                  <a:pt x="869" y="12014"/>
                  <a:pt x="1167" y="11716"/>
                  <a:pt x="1548" y="11716"/>
                </a:cubicBezTo>
                <a:close/>
                <a:moveTo>
                  <a:pt x="12442" y="5180"/>
                </a:moveTo>
                <a:cubicBezTo>
                  <a:pt x="12811" y="5180"/>
                  <a:pt x="13133" y="5489"/>
                  <a:pt x="13133" y="5858"/>
                </a:cubicBezTo>
                <a:lnTo>
                  <a:pt x="13133" y="13062"/>
                </a:lnTo>
                <a:lnTo>
                  <a:pt x="8704" y="13062"/>
                </a:lnTo>
                <a:lnTo>
                  <a:pt x="8704" y="5858"/>
                </a:lnTo>
                <a:cubicBezTo>
                  <a:pt x="8704" y="5489"/>
                  <a:pt x="9025" y="5180"/>
                  <a:pt x="9394" y="5180"/>
                </a:cubicBezTo>
                <a:close/>
                <a:moveTo>
                  <a:pt x="4620" y="9537"/>
                </a:moveTo>
                <a:cubicBezTo>
                  <a:pt x="4989" y="9537"/>
                  <a:pt x="5298" y="9847"/>
                  <a:pt x="5298" y="10228"/>
                </a:cubicBezTo>
                <a:lnTo>
                  <a:pt x="5298" y="13097"/>
                </a:lnTo>
                <a:lnTo>
                  <a:pt x="3513" y="13097"/>
                </a:lnTo>
                <a:lnTo>
                  <a:pt x="3513" y="12407"/>
                </a:lnTo>
                <a:lnTo>
                  <a:pt x="3501" y="12407"/>
                </a:lnTo>
                <a:lnTo>
                  <a:pt x="3501" y="10228"/>
                </a:lnTo>
                <a:cubicBezTo>
                  <a:pt x="3501" y="9847"/>
                  <a:pt x="3810" y="9537"/>
                  <a:pt x="4191" y="9537"/>
                </a:cubicBezTo>
                <a:close/>
                <a:moveTo>
                  <a:pt x="7227" y="7359"/>
                </a:moveTo>
                <a:cubicBezTo>
                  <a:pt x="7596" y="7359"/>
                  <a:pt x="7906" y="7680"/>
                  <a:pt x="7906" y="8049"/>
                </a:cubicBezTo>
                <a:lnTo>
                  <a:pt x="7906" y="13097"/>
                </a:lnTo>
                <a:lnTo>
                  <a:pt x="6120" y="13097"/>
                </a:lnTo>
                <a:lnTo>
                  <a:pt x="6120" y="10228"/>
                </a:lnTo>
                <a:lnTo>
                  <a:pt x="6108" y="10228"/>
                </a:lnTo>
                <a:lnTo>
                  <a:pt x="6108" y="8049"/>
                </a:lnTo>
                <a:cubicBezTo>
                  <a:pt x="6108" y="7680"/>
                  <a:pt x="6418" y="7359"/>
                  <a:pt x="6787" y="7359"/>
                </a:cubicBezTo>
                <a:close/>
                <a:moveTo>
                  <a:pt x="10275" y="1"/>
                </a:moveTo>
                <a:cubicBezTo>
                  <a:pt x="10049" y="1"/>
                  <a:pt x="9870" y="179"/>
                  <a:pt x="9870" y="405"/>
                </a:cubicBezTo>
                <a:lnTo>
                  <a:pt x="9870" y="4334"/>
                </a:lnTo>
                <a:lnTo>
                  <a:pt x="9406" y="4334"/>
                </a:lnTo>
                <a:cubicBezTo>
                  <a:pt x="8573" y="4334"/>
                  <a:pt x="7906" y="5001"/>
                  <a:pt x="7906" y="5835"/>
                </a:cubicBezTo>
                <a:lnTo>
                  <a:pt x="7906" y="6668"/>
                </a:lnTo>
                <a:cubicBezTo>
                  <a:pt x="7704" y="6561"/>
                  <a:pt x="7477" y="6501"/>
                  <a:pt x="7227" y="6501"/>
                </a:cubicBezTo>
                <a:lnTo>
                  <a:pt x="6763" y="6501"/>
                </a:lnTo>
                <a:cubicBezTo>
                  <a:pt x="5929" y="6501"/>
                  <a:pt x="5263" y="7168"/>
                  <a:pt x="5263" y="8002"/>
                </a:cubicBezTo>
                <a:lnTo>
                  <a:pt x="5263" y="8871"/>
                </a:lnTo>
                <a:cubicBezTo>
                  <a:pt x="5048" y="8764"/>
                  <a:pt x="4810" y="8704"/>
                  <a:pt x="4572" y="8704"/>
                </a:cubicBezTo>
                <a:lnTo>
                  <a:pt x="4132" y="8704"/>
                </a:lnTo>
                <a:cubicBezTo>
                  <a:pt x="3298" y="8704"/>
                  <a:pt x="2620" y="9371"/>
                  <a:pt x="2620" y="10204"/>
                </a:cubicBezTo>
                <a:lnTo>
                  <a:pt x="2620" y="11038"/>
                </a:lnTo>
                <a:cubicBezTo>
                  <a:pt x="2417" y="10930"/>
                  <a:pt x="2191" y="10883"/>
                  <a:pt x="1941" y="10883"/>
                </a:cubicBezTo>
                <a:lnTo>
                  <a:pt x="1512" y="10883"/>
                </a:lnTo>
                <a:cubicBezTo>
                  <a:pt x="679" y="10883"/>
                  <a:pt x="0" y="11550"/>
                  <a:pt x="0" y="12383"/>
                </a:cubicBezTo>
                <a:lnTo>
                  <a:pt x="0" y="13466"/>
                </a:lnTo>
                <a:cubicBezTo>
                  <a:pt x="0" y="13693"/>
                  <a:pt x="179" y="13871"/>
                  <a:pt x="405" y="13871"/>
                </a:cubicBezTo>
                <a:lnTo>
                  <a:pt x="13538" y="13871"/>
                </a:lnTo>
                <a:cubicBezTo>
                  <a:pt x="13752" y="13871"/>
                  <a:pt x="13930" y="13693"/>
                  <a:pt x="13930" y="13466"/>
                </a:cubicBezTo>
                <a:lnTo>
                  <a:pt x="13930" y="5846"/>
                </a:lnTo>
                <a:cubicBezTo>
                  <a:pt x="13930" y="5025"/>
                  <a:pt x="13264" y="4358"/>
                  <a:pt x="12442" y="4358"/>
                </a:cubicBezTo>
                <a:lnTo>
                  <a:pt x="10692" y="4358"/>
                </a:lnTo>
                <a:lnTo>
                  <a:pt x="10692" y="3001"/>
                </a:lnTo>
                <a:lnTo>
                  <a:pt x="13549" y="3001"/>
                </a:lnTo>
                <a:cubicBezTo>
                  <a:pt x="13728" y="3001"/>
                  <a:pt x="13895" y="2894"/>
                  <a:pt x="13930" y="2727"/>
                </a:cubicBezTo>
                <a:cubicBezTo>
                  <a:pt x="13978" y="2560"/>
                  <a:pt x="13930" y="2394"/>
                  <a:pt x="13811" y="2287"/>
                </a:cubicBezTo>
                <a:lnTo>
                  <a:pt x="13026" y="1501"/>
                </a:lnTo>
                <a:lnTo>
                  <a:pt x="13835" y="703"/>
                </a:lnTo>
                <a:cubicBezTo>
                  <a:pt x="13966" y="560"/>
                  <a:pt x="13990" y="322"/>
                  <a:pt x="13859" y="167"/>
                </a:cubicBezTo>
                <a:cubicBezTo>
                  <a:pt x="13788" y="60"/>
                  <a:pt x="13657" y="1"/>
                  <a:pt x="13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4;p44">
            <a:extLst>
              <a:ext uri="{FF2B5EF4-FFF2-40B4-BE49-F238E27FC236}">
                <a16:creationId xmlns:a16="http://schemas.microsoft.com/office/drawing/2014/main" id="{EDA4052C-B661-43EE-A813-6D1CF5017D37}"/>
              </a:ext>
            </a:extLst>
          </p:cNvPr>
          <p:cNvSpPr txBox="1">
            <a:spLocks/>
          </p:cNvSpPr>
          <p:nvPr/>
        </p:nvSpPr>
        <p:spPr>
          <a:xfrm>
            <a:off x="5968393" y="3132091"/>
            <a:ext cx="2438400" cy="37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Nunito"/>
              <a:buNone/>
              <a:defRPr sz="2000" b="1" i="0" u="none" strike="noStrike" cap="none">
                <a:solidFill>
                  <a:schemeClr val="dk1"/>
                </a:solidFill>
                <a:latin typeface="Nunito"/>
                <a:ea typeface="Nunito"/>
                <a:cs typeface="Nunito"/>
                <a:sym typeface="Nunito"/>
              </a:defRPr>
            </a:lvl1pPr>
            <a:lvl2pPr marL="914400" marR="0" lvl="1"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2pPr>
            <a:lvl3pPr marL="1371600" marR="0" lvl="2"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3pPr>
            <a:lvl4pPr marL="1828800" marR="0" lvl="3"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4pPr>
            <a:lvl5pPr marL="2286000" marR="0" lvl="4"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5pPr>
            <a:lvl6pPr marL="2743200" marR="0" lvl="5"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6pPr>
            <a:lvl7pPr marL="3200400" marR="0" lvl="6"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7pPr>
            <a:lvl8pPr marL="3657600" marR="0" lvl="7"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8pPr>
            <a:lvl9pPr marL="4114800" marR="0" lvl="8" indent="-330200" algn="ctr" rtl="0">
              <a:lnSpc>
                <a:spcPct val="100000"/>
              </a:lnSpc>
              <a:spcBef>
                <a:spcPts val="0"/>
              </a:spcBef>
              <a:spcAft>
                <a:spcPts val="0"/>
              </a:spcAft>
              <a:buClr>
                <a:schemeClr val="dk1"/>
              </a:buClr>
              <a:buSzPts val="1800"/>
              <a:buFont typeface="Nunito"/>
              <a:buNone/>
              <a:defRPr sz="1800" b="1" i="0" u="none" strike="noStrike" cap="none">
                <a:solidFill>
                  <a:schemeClr val="dk1"/>
                </a:solidFill>
                <a:latin typeface="Nunito"/>
                <a:ea typeface="Nunito"/>
                <a:cs typeface="Nunito"/>
                <a:sym typeface="Nunito"/>
              </a:defRPr>
            </a:lvl9pPr>
          </a:lstStyle>
          <a:p>
            <a:pPr marL="0" indent="0"/>
            <a:r>
              <a:rPr lang="en-US" sz="1800" dirty="0"/>
              <a:t>loss : </a:t>
            </a:r>
            <a:r>
              <a:rPr lang="en-US" sz="1800" b="0" dirty="0"/>
              <a:t>1% </a:t>
            </a:r>
          </a:p>
        </p:txBody>
      </p:sp>
      <p:pic>
        <p:nvPicPr>
          <p:cNvPr id="13" name="صورة 12">
            <a:extLst>
              <a:ext uri="{FF2B5EF4-FFF2-40B4-BE49-F238E27FC236}">
                <a16:creationId xmlns:a16="http://schemas.microsoft.com/office/drawing/2014/main" id="{AD136F89-D732-4AA3-A75E-CC2A3C298E5B}"/>
              </a:ext>
            </a:extLst>
          </p:cNvPr>
          <p:cNvPicPr>
            <a:picLocks noChangeAspect="1"/>
          </p:cNvPicPr>
          <p:nvPr/>
        </p:nvPicPr>
        <p:blipFill>
          <a:blip r:embed="rId3"/>
          <a:stretch>
            <a:fillRect/>
          </a:stretch>
        </p:blipFill>
        <p:spPr>
          <a:xfrm>
            <a:off x="391338" y="1007339"/>
            <a:ext cx="5220889" cy="393789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Business Model Canvas by Slidesgo">
  <a:themeElements>
    <a:clrScheme name="Simple Light">
      <a:dk1>
        <a:srgbClr val="595F6B"/>
      </a:dk1>
      <a:lt1>
        <a:srgbClr val="FFFFFF"/>
      </a:lt1>
      <a:dk2>
        <a:srgbClr val="EBECF0"/>
      </a:dk2>
      <a:lt2>
        <a:srgbClr val="1658F1"/>
      </a:lt2>
      <a:accent1>
        <a:srgbClr val="36DBE0"/>
      </a:accent1>
      <a:accent2>
        <a:srgbClr val="595F6B"/>
      </a:accent2>
      <a:accent3>
        <a:srgbClr val="FFFFFF"/>
      </a:accent3>
      <a:accent4>
        <a:srgbClr val="EBECF0"/>
      </a:accent4>
      <a:accent5>
        <a:srgbClr val="1658F1"/>
      </a:accent5>
      <a:accent6>
        <a:srgbClr val="36DBE0"/>
      </a:accent6>
      <a:hlink>
        <a:srgbClr val="595F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1078</TotalTime>
  <Words>401</Words>
  <Application>Microsoft Office PowerPoint</Application>
  <PresentationFormat>عرض على الشاشة (16:9)</PresentationFormat>
  <Paragraphs>95</Paragraphs>
  <Slides>17</Slides>
  <Notes>17</Notes>
  <HiddenSlides>0</HiddenSlides>
  <MMClips>2</MMClips>
  <ScaleCrop>false</ScaleCrop>
  <HeadingPairs>
    <vt:vector size="6" baseType="variant">
      <vt:variant>
        <vt:lpstr>الخطوط المستخدمة</vt:lpstr>
      </vt:variant>
      <vt:variant>
        <vt:i4>7</vt:i4>
      </vt:variant>
      <vt:variant>
        <vt:lpstr>نسق</vt:lpstr>
      </vt:variant>
      <vt:variant>
        <vt:i4>1</vt:i4>
      </vt:variant>
      <vt:variant>
        <vt:lpstr>عناوين الشرائح</vt:lpstr>
      </vt:variant>
      <vt:variant>
        <vt:i4>17</vt:i4>
      </vt:variant>
    </vt:vector>
  </HeadingPairs>
  <TitlesOfParts>
    <vt:vector size="25" baseType="lpstr">
      <vt:lpstr>Nunito</vt:lpstr>
      <vt:lpstr>Open Sans</vt:lpstr>
      <vt:lpstr>-apple-system</vt:lpstr>
      <vt:lpstr>georgia</vt:lpstr>
      <vt:lpstr>Courier New</vt:lpstr>
      <vt:lpstr>Work Sans</vt:lpstr>
      <vt:lpstr>Arial</vt:lpstr>
      <vt:lpstr>Business Model Canvas by Slidesgo</vt:lpstr>
      <vt:lpstr>Car Accident Alert System </vt:lpstr>
      <vt:lpstr> METHODOLOGY</vt:lpstr>
      <vt:lpstr>As we know the frequency of road accidents has exponentially increased, Road accidents are a serious issue all over the world. An indicator of survival rates after detecting accidents is the time between the occurrence of accidents and the advent of medical care to the victim, As a solution to these problems we are providing a model to detect an accident as soon as it occurs and send an alert to the emergency services. </vt:lpstr>
      <vt:lpstr>The dataset has been collected from kaggle.  It’s a CCTV images was labelled as   Accident and Non-Accident.</vt:lpstr>
      <vt:lpstr>Neural Networks</vt:lpstr>
      <vt:lpstr>Experiments </vt:lpstr>
      <vt:lpstr>Accuracy Chart </vt:lpstr>
      <vt:lpstr>Loss Chart </vt:lpstr>
      <vt:lpstr>Validation Confusion Matrix</vt:lpstr>
      <vt:lpstr>Test Confusion Matrix</vt:lpstr>
      <vt:lpstr>Image Results </vt:lpstr>
      <vt:lpstr>Image Results </vt:lpstr>
      <vt:lpstr>عرض تقديمي في PowerPoint</vt:lpstr>
      <vt:lpstr>Alert System</vt:lpstr>
      <vt:lpstr>عرض تقديمي في PowerPoint</vt:lpstr>
      <vt:lpstr>Future Work </vt:lpstr>
      <vt:lpstr>Thank you ..   Raghad Albarrak    Maryam Aljasham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Accident Model</dc:title>
  <dc:creator>abdullah alajmi</dc:creator>
  <cp:lastModifiedBy>abdullah alajmi</cp:lastModifiedBy>
  <cp:revision>13</cp:revision>
  <dcterms:modified xsi:type="dcterms:W3CDTF">2022-01-20T08:51:44Z</dcterms:modified>
</cp:coreProperties>
</file>